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in Tôtout'Arts" initials="AT" lastIdx="0" clrIdx="0">
    <p:extLst>
      <p:ext uri="{19B8F6BF-5375-455C-9EA6-DF929625EA0E}">
        <p15:presenceInfo xmlns:p15="http://schemas.microsoft.com/office/powerpoint/2012/main" userId="Alain Tôtout'Ar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a:lstStyle/>
          <a:p>
            <a:pPr>
              <a:defRPr/>
            </a:pPr>
            <a:r>
              <a:rPr lang="fr-FR" sz="1100" dirty="0"/>
              <a:t>Répartition</a:t>
            </a:r>
            <a:r>
              <a:rPr lang="fr-FR" sz="1100" baseline="0" dirty="0"/>
              <a:t> Enfants et Adultes sur la base du nombre d'adhérents par année</a:t>
            </a:r>
            <a:endParaRPr lang="fr-FR" sz="1100" dirty="0"/>
          </a:p>
        </c:rich>
      </c:tx>
      <c:layout/>
      <c:overlay val="0"/>
      <c:spPr>
        <a:solidFill>
          <a:schemeClr val="accent2">
            <a:lumMod val="20000"/>
            <a:lumOff val="80000"/>
          </a:schemeClr>
        </a:solidFill>
      </c:sp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Enfants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Année 2015</c:v>
                </c:pt>
                <c:pt idx="1">
                  <c:v>Année 2016</c:v>
                </c:pt>
                <c:pt idx="2">
                  <c:v>Année 2017</c:v>
                </c:pt>
                <c:pt idx="3">
                  <c:v>Année 2018</c:v>
                </c:pt>
              </c:strCache>
            </c:strRef>
          </c:cat>
          <c:val>
            <c:numRef>
              <c:f>Feuil1!$B$2:$B$5</c:f>
              <c:numCache>
                <c:formatCode>General</c:formatCode>
                <c:ptCount val="4"/>
                <c:pt idx="0">
                  <c:v>114</c:v>
                </c:pt>
                <c:pt idx="1">
                  <c:v>64</c:v>
                </c:pt>
                <c:pt idx="2">
                  <c:v>136</c:v>
                </c:pt>
                <c:pt idx="3">
                  <c:v>162</c:v>
                </c:pt>
              </c:numCache>
            </c:numRef>
          </c:val>
        </c:ser>
        <c:ser>
          <c:idx val="1"/>
          <c:order val="1"/>
          <c:tx>
            <c:strRef>
              <c:f>Feuil1!$C$1</c:f>
              <c:strCache>
                <c:ptCount val="1"/>
                <c:pt idx="0">
                  <c:v>Adultes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Année 2015</c:v>
                </c:pt>
                <c:pt idx="1">
                  <c:v>Année 2016</c:v>
                </c:pt>
                <c:pt idx="2">
                  <c:v>Année 2017</c:v>
                </c:pt>
                <c:pt idx="3">
                  <c:v>Année 2018</c:v>
                </c:pt>
              </c:strCache>
            </c:strRef>
          </c:cat>
          <c:val>
            <c:numRef>
              <c:f>Feuil1!$C$2:$C$5</c:f>
              <c:numCache>
                <c:formatCode>General</c:formatCode>
                <c:ptCount val="4"/>
                <c:pt idx="0">
                  <c:v>475</c:v>
                </c:pt>
                <c:pt idx="1">
                  <c:v>491</c:v>
                </c:pt>
                <c:pt idx="2">
                  <c:v>494</c:v>
                </c:pt>
                <c:pt idx="3">
                  <c:v>632</c:v>
                </c:pt>
              </c:numCache>
            </c:numRef>
          </c:val>
        </c:ser>
        <c:dLbls>
          <c:showLegendKey val="0"/>
          <c:showVal val="1"/>
          <c:showCatName val="0"/>
          <c:showSerName val="0"/>
          <c:showPercent val="0"/>
          <c:showBubbleSize val="0"/>
        </c:dLbls>
        <c:gapWidth val="150"/>
        <c:shape val="cylinder"/>
        <c:axId val="941448608"/>
        <c:axId val="941445888"/>
        <c:axId val="0"/>
      </c:bar3DChart>
      <c:catAx>
        <c:axId val="941448608"/>
        <c:scaling>
          <c:orientation val="minMax"/>
        </c:scaling>
        <c:delete val="0"/>
        <c:axPos val="b"/>
        <c:numFmt formatCode="General" sourceLinked="0"/>
        <c:majorTickMark val="none"/>
        <c:minorTickMark val="none"/>
        <c:tickLblPos val="nextTo"/>
        <c:crossAx val="941445888"/>
        <c:crosses val="autoZero"/>
        <c:auto val="1"/>
        <c:lblAlgn val="ctr"/>
        <c:lblOffset val="100"/>
        <c:noMultiLvlLbl val="0"/>
      </c:catAx>
      <c:valAx>
        <c:axId val="941445888"/>
        <c:scaling>
          <c:orientation val="minMax"/>
        </c:scaling>
        <c:delete val="1"/>
        <c:axPos val="l"/>
        <c:numFmt formatCode="General" sourceLinked="1"/>
        <c:majorTickMark val="out"/>
        <c:minorTickMark val="none"/>
        <c:tickLblPos val="none"/>
        <c:crossAx val="94144860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Bénévoles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Toujours</c:v>
                </c:pt>
                <c:pt idx="1">
                  <c:v>Souvent</c:v>
                </c:pt>
                <c:pt idx="2">
                  <c:v>De temps en temps</c:v>
                </c:pt>
                <c:pt idx="3">
                  <c:v>Jamais</c:v>
                </c:pt>
                <c:pt idx="4">
                  <c:v>Le plus souvent possible</c:v>
                </c:pt>
              </c:strCache>
            </c:strRef>
          </c:cat>
          <c:val>
            <c:numRef>
              <c:f>'Feuil1'!$B$2:$B$6</c:f>
              <c:numCache>
                <c:formatCode>0%</c:formatCode>
                <c:ptCount val="5"/>
                <c:pt idx="0">
                  <c:v>0.11</c:v>
                </c:pt>
                <c:pt idx="1">
                  <c:v>0.67000000000000381</c:v>
                </c:pt>
                <c:pt idx="2">
                  <c:v>0.22</c:v>
                </c:pt>
              </c:numCache>
            </c:numRef>
          </c:val>
        </c:ser>
        <c:ser>
          <c:idx val="1"/>
          <c:order val="1"/>
          <c:tx>
            <c:strRef>
              <c:f>'Feuil1'!$C$1</c:f>
              <c:strCache>
                <c:ptCount val="1"/>
                <c:pt idx="0">
                  <c:v>Salariés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Toujours</c:v>
                </c:pt>
                <c:pt idx="1">
                  <c:v>Souvent</c:v>
                </c:pt>
                <c:pt idx="2">
                  <c:v>De temps en temps</c:v>
                </c:pt>
                <c:pt idx="3">
                  <c:v>Jamais</c:v>
                </c:pt>
                <c:pt idx="4">
                  <c:v>Le plus souvent possible</c:v>
                </c:pt>
              </c:strCache>
            </c:strRef>
          </c:cat>
          <c:val>
            <c:numRef>
              <c:f>'Feuil1'!$C$2:$C$6</c:f>
              <c:numCache>
                <c:formatCode>0%</c:formatCode>
                <c:ptCount val="5"/>
                <c:pt idx="1">
                  <c:v>0.86000000000000065</c:v>
                </c:pt>
                <c:pt idx="4">
                  <c:v>0.14000000000000001</c:v>
                </c:pt>
              </c:numCache>
            </c:numRef>
          </c:val>
        </c:ser>
        <c:dLbls>
          <c:showLegendKey val="0"/>
          <c:showVal val="1"/>
          <c:showCatName val="0"/>
          <c:showSerName val="0"/>
          <c:showPercent val="0"/>
          <c:showBubbleSize val="0"/>
        </c:dLbls>
        <c:gapWidth val="75"/>
        <c:shape val="box"/>
        <c:axId val="941441536"/>
        <c:axId val="941442624"/>
        <c:axId val="0"/>
      </c:bar3DChart>
      <c:catAx>
        <c:axId val="941441536"/>
        <c:scaling>
          <c:orientation val="minMax"/>
        </c:scaling>
        <c:delete val="0"/>
        <c:axPos val="b"/>
        <c:numFmt formatCode="General" sourceLinked="0"/>
        <c:majorTickMark val="none"/>
        <c:minorTickMark val="none"/>
        <c:tickLblPos val="nextTo"/>
        <c:crossAx val="941442624"/>
        <c:crosses val="autoZero"/>
        <c:auto val="1"/>
        <c:lblAlgn val="ctr"/>
        <c:lblOffset val="100"/>
        <c:noMultiLvlLbl val="0"/>
      </c:catAx>
      <c:valAx>
        <c:axId val="941442624"/>
        <c:scaling>
          <c:orientation val="minMax"/>
        </c:scaling>
        <c:delete val="0"/>
        <c:axPos val="l"/>
        <c:numFmt formatCode="0%" sourceLinked="1"/>
        <c:majorTickMark val="none"/>
        <c:minorTickMark val="none"/>
        <c:tickLblPos val="nextTo"/>
        <c:crossAx val="941441536"/>
        <c:crosses val="autoZero"/>
        <c:crossBetween val="between"/>
      </c:valAx>
    </c:plotArea>
    <c:legend>
      <c:legendPos val="b"/>
      <c:layout/>
      <c:overlay val="0"/>
    </c:legend>
    <c:plotVisOnly val="1"/>
    <c:dispBlanksAs val="gap"/>
    <c:showDLblsOverMax val="0"/>
  </c:chart>
  <c:spPr>
    <a:solidFill>
      <a:schemeClr val="accent3">
        <a:lumMod val="20000"/>
        <a:lumOff val="80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dk1"/>
                </a:solidFill>
                <a:latin typeface="+mn-lt"/>
                <a:ea typeface="+mn-ea"/>
                <a:cs typeface="+mn-cs"/>
              </a:defRPr>
            </a:pPr>
            <a:r>
              <a:rPr lang="fr-FR" dirty="0">
                <a:solidFill>
                  <a:schemeClr val="dk1"/>
                </a:solidFill>
                <a:latin typeface="+mn-lt"/>
                <a:ea typeface="+mn-ea"/>
                <a:cs typeface="+mn-cs"/>
              </a:rPr>
              <a:t>Fréquentation</a:t>
            </a:r>
            <a:r>
              <a:rPr lang="fr-FR" baseline="0" dirty="0">
                <a:solidFill>
                  <a:schemeClr val="dk1"/>
                </a:solidFill>
                <a:latin typeface="+mn-lt"/>
                <a:ea typeface="+mn-ea"/>
                <a:cs typeface="+mn-cs"/>
              </a:rPr>
              <a:t> des usagers jeunes publics</a:t>
            </a:r>
            <a:endParaRPr lang="fr-FR" dirty="0"/>
          </a:p>
        </c:rich>
      </c:tx>
      <c:layout>
        <c:manualLayout>
          <c:xMode val="edge"/>
          <c:yMode val="edge"/>
          <c:x val="0.13242598278603887"/>
          <c:y val="3.6164550126878484E-2"/>
        </c:manualLayout>
      </c:layout>
      <c:overlay val="0"/>
      <c:spPr>
        <a:solidFill>
          <a:schemeClr val="lt1"/>
        </a:solidFill>
        <a:ln w="12700" cap="flat" cmpd="sng" algn="ctr">
          <a:solidFill>
            <a:schemeClr val="accent1"/>
          </a:solidFill>
          <a:prstDash val="solid"/>
          <a:miter lim="800000"/>
        </a:ln>
        <a:effectLst/>
      </c:spPr>
    </c:title>
    <c:autoTitleDeleted val="0"/>
    <c:plotArea>
      <c:layout/>
      <c:lineChart>
        <c:grouping val="standard"/>
        <c:varyColors val="0"/>
        <c:ser>
          <c:idx val="0"/>
          <c:order val="0"/>
          <c:tx>
            <c:strRef>
              <c:f>'Feuil1'!$B$1</c:f>
              <c:strCache>
                <c:ptCount val="1"/>
                <c:pt idx="0">
                  <c:v>Usagers jeunes publics</c:v>
                </c:pt>
              </c:strCache>
            </c:strRef>
          </c:tx>
          <c:cat>
            <c:strRef>
              <c:f>'Feuil1'!$A$2:$A$4</c:f>
              <c:strCache>
                <c:ptCount val="3"/>
                <c:pt idx="0">
                  <c:v>Année 2015- 2016</c:v>
                </c:pt>
                <c:pt idx="1">
                  <c:v>Année 2016 -2017</c:v>
                </c:pt>
                <c:pt idx="2">
                  <c:v>Année 2018</c:v>
                </c:pt>
              </c:strCache>
            </c:strRef>
          </c:cat>
          <c:val>
            <c:numRef>
              <c:f>'Feuil1'!$B$2:$B$4</c:f>
              <c:numCache>
                <c:formatCode>General</c:formatCode>
                <c:ptCount val="3"/>
                <c:pt idx="0">
                  <c:v>288</c:v>
                </c:pt>
                <c:pt idx="1">
                  <c:v>187</c:v>
                </c:pt>
                <c:pt idx="2">
                  <c:v>180</c:v>
                </c:pt>
              </c:numCache>
            </c:numRef>
          </c:val>
          <c:smooth val="0"/>
        </c:ser>
        <c:ser>
          <c:idx val="1"/>
          <c:order val="1"/>
          <c:tx>
            <c:strRef>
              <c:f>'Feuil1'!$C$1</c:f>
              <c:strCache>
                <c:ptCount val="1"/>
                <c:pt idx="0">
                  <c:v>Enfants 3-10 ans</c:v>
                </c:pt>
              </c:strCache>
            </c:strRef>
          </c:tx>
          <c:cat>
            <c:strRef>
              <c:f>'Feuil1'!$A$2:$A$4</c:f>
              <c:strCache>
                <c:ptCount val="3"/>
                <c:pt idx="0">
                  <c:v>Année 2015- 2016</c:v>
                </c:pt>
                <c:pt idx="1">
                  <c:v>Année 2016 -2017</c:v>
                </c:pt>
                <c:pt idx="2">
                  <c:v>Année 2018</c:v>
                </c:pt>
              </c:strCache>
            </c:strRef>
          </c:cat>
          <c:val>
            <c:numRef>
              <c:f>'Feuil1'!$C$2:$C$4</c:f>
              <c:numCache>
                <c:formatCode>General</c:formatCode>
                <c:ptCount val="3"/>
                <c:pt idx="0">
                  <c:v>26</c:v>
                </c:pt>
                <c:pt idx="1">
                  <c:v>49</c:v>
                </c:pt>
                <c:pt idx="2">
                  <c:v>44</c:v>
                </c:pt>
              </c:numCache>
            </c:numRef>
          </c:val>
          <c:smooth val="0"/>
        </c:ser>
        <c:ser>
          <c:idx val="2"/>
          <c:order val="2"/>
          <c:tx>
            <c:strRef>
              <c:f>'Feuil1'!$D$1</c:f>
              <c:strCache>
                <c:ptCount val="1"/>
                <c:pt idx="0">
                  <c:v>Adolescents 11-16 ans</c:v>
                </c:pt>
              </c:strCache>
            </c:strRef>
          </c:tx>
          <c:cat>
            <c:strRef>
              <c:f>'Feuil1'!$A$2:$A$4</c:f>
              <c:strCache>
                <c:ptCount val="3"/>
                <c:pt idx="0">
                  <c:v>Année 2015- 2016</c:v>
                </c:pt>
                <c:pt idx="1">
                  <c:v>Année 2016 -2017</c:v>
                </c:pt>
                <c:pt idx="2">
                  <c:v>Année 2018</c:v>
                </c:pt>
              </c:strCache>
            </c:strRef>
          </c:cat>
          <c:val>
            <c:numRef>
              <c:f>'Feuil1'!$D$2:$D$4</c:f>
              <c:numCache>
                <c:formatCode>General</c:formatCode>
                <c:ptCount val="3"/>
                <c:pt idx="0">
                  <c:v>262</c:v>
                </c:pt>
                <c:pt idx="1">
                  <c:v>138</c:v>
                </c:pt>
                <c:pt idx="2">
                  <c:v>136</c:v>
                </c:pt>
              </c:numCache>
            </c:numRef>
          </c:val>
          <c:smooth val="0"/>
        </c:ser>
        <c:dLbls>
          <c:showLegendKey val="0"/>
          <c:showVal val="0"/>
          <c:showCatName val="0"/>
          <c:showSerName val="0"/>
          <c:showPercent val="0"/>
          <c:showBubbleSize val="0"/>
        </c:dLbls>
        <c:marker val="1"/>
        <c:smooth val="0"/>
        <c:axId val="941439904"/>
        <c:axId val="941450240"/>
      </c:lineChart>
      <c:catAx>
        <c:axId val="941439904"/>
        <c:scaling>
          <c:orientation val="minMax"/>
        </c:scaling>
        <c:delete val="0"/>
        <c:axPos val="b"/>
        <c:numFmt formatCode="General" sourceLinked="0"/>
        <c:majorTickMark val="none"/>
        <c:minorTickMark val="none"/>
        <c:tickLblPos val="nextTo"/>
        <c:crossAx val="941450240"/>
        <c:crosses val="autoZero"/>
        <c:auto val="1"/>
        <c:lblAlgn val="ctr"/>
        <c:lblOffset val="100"/>
        <c:noMultiLvlLbl val="0"/>
      </c:catAx>
      <c:valAx>
        <c:axId val="941450240"/>
        <c:scaling>
          <c:orientation val="minMax"/>
        </c:scaling>
        <c:delete val="0"/>
        <c:axPos val="l"/>
        <c:majorGridlines/>
        <c:title>
          <c:tx>
            <c:rich>
              <a:bodyPr/>
              <a:lstStyle/>
              <a:p>
                <a:pPr>
                  <a:defRPr>
                    <a:solidFill>
                      <a:schemeClr val="dk1"/>
                    </a:solidFill>
                    <a:latin typeface="+mn-lt"/>
                    <a:ea typeface="+mn-ea"/>
                    <a:cs typeface="+mn-cs"/>
                  </a:defRPr>
                </a:pPr>
                <a:r>
                  <a:rPr lang="fr-FR">
                    <a:solidFill>
                      <a:schemeClr val="dk1"/>
                    </a:solidFill>
                    <a:latin typeface="+mn-lt"/>
                    <a:ea typeface="+mn-ea"/>
                    <a:cs typeface="+mn-cs"/>
                  </a:rPr>
                  <a:t>Nombre</a:t>
                </a:r>
                <a:r>
                  <a:rPr lang="fr-FR" baseline="0">
                    <a:solidFill>
                      <a:schemeClr val="dk1"/>
                    </a:solidFill>
                    <a:latin typeface="+mn-lt"/>
                    <a:ea typeface="+mn-ea"/>
                    <a:cs typeface="+mn-cs"/>
                  </a:rPr>
                  <a:t> d'usagers </a:t>
                </a:r>
                <a:endParaRPr lang="fr-FR"/>
              </a:p>
            </c:rich>
          </c:tx>
          <c:layout/>
          <c:overlay val="0"/>
          <c:spPr>
            <a:solidFill>
              <a:schemeClr val="lt1"/>
            </a:solidFill>
            <a:ln w="12700" cap="flat" cmpd="sng" algn="ctr">
              <a:solidFill>
                <a:schemeClr val="accent2"/>
              </a:solidFill>
              <a:prstDash val="solid"/>
              <a:miter lim="800000"/>
            </a:ln>
            <a:effectLst/>
          </c:spPr>
        </c:title>
        <c:numFmt formatCode="General" sourceLinked="1"/>
        <c:majorTickMark val="none"/>
        <c:minorTickMark val="none"/>
        <c:tickLblPos val="nextTo"/>
        <c:crossAx val="94143990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Année 2015-2016</c:v>
                </c:pt>
              </c:strCache>
            </c:strRef>
          </c:tx>
          <c:invertIfNegative val="0"/>
          <c:cat>
            <c:strRef>
              <c:f>Feuil1!$A$2:$A$6</c:f>
              <c:strCache>
                <c:ptCount val="5"/>
                <c:pt idx="0">
                  <c:v>Enfants 3-10 ans</c:v>
                </c:pt>
                <c:pt idx="1">
                  <c:v>Adolescents 11-16 ans</c:v>
                </c:pt>
                <c:pt idx="2">
                  <c:v>Jeunes adultes 16- 18 ans</c:v>
                </c:pt>
                <c:pt idx="3">
                  <c:v>Adultes</c:v>
                </c:pt>
                <c:pt idx="4">
                  <c:v>Seniors</c:v>
                </c:pt>
              </c:strCache>
            </c:strRef>
          </c:cat>
          <c:val>
            <c:numRef>
              <c:f>Feuil1!$B$2:$B$6</c:f>
              <c:numCache>
                <c:formatCode>General</c:formatCode>
                <c:ptCount val="5"/>
                <c:pt idx="0">
                  <c:v>26</c:v>
                </c:pt>
                <c:pt idx="1">
                  <c:v>262</c:v>
                </c:pt>
                <c:pt idx="2">
                  <c:v>0</c:v>
                </c:pt>
                <c:pt idx="3">
                  <c:v>450</c:v>
                </c:pt>
                <c:pt idx="4">
                  <c:v>0</c:v>
                </c:pt>
              </c:numCache>
            </c:numRef>
          </c:val>
        </c:ser>
        <c:ser>
          <c:idx val="1"/>
          <c:order val="1"/>
          <c:tx>
            <c:strRef>
              <c:f>Feuil1!$C$1</c:f>
              <c:strCache>
                <c:ptCount val="1"/>
                <c:pt idx="0">
                  <c:v>Année 2016-2017</c:v>
                </c:pt>
              </c:strCache>
            </c:strRef>
          </c:tx>
          <c:invertIfNegative val="0"/>
          <c:cat>
            <c:strRef>
              <c:f>Feuil1!$A$2:$A$6</c:f>
              <c:strCache>
                <c:ptCount val="5"/>
                <c:pt idx="0">
                  <c:v>Enfants 3-10 ans</c:v>
                </c:pt>
                <c:pt idx="1">
                  <c:v>Adolescents 11-16 ans</c:v>
                </c:pt>
                <c:pt idx="2">
                  <c:v>Jeunes adultes 16- 18 ans</c:v>
                </c:pt>
                <c:pt idx="3">
                  <c:v>Adultes</c:v>
                </c:pt>
                <c:pt idx="4">
                  <c:v>Seniors</c:v>
                </c:pt>
              </c:strCache>
            </c:strRef>
          </c:cat>
          <c:val>
            <c:numRef>
              <c:f>Feuil1!$C$2:$C$6</c:f>
              <c:numCache>
                <c:formatCode>General</c:formatCode>
                <c:ptCount val="5"/>
                <c:pt idx="0">
                  <c:v>49</c:v>
                </c:pt>
                <c:pt idx="1">
                  <c:v>138</c:v>
                </c:pt>
                <c:pt idx="2">
                  <c:v>9</c:v>
                </c:pt>
                <c:pt idx="3">
                  <c:v>355</c:v>
                </c:pt>
                <c:pt idx="4">
                  <c:v>120</c:v>
                </c:pt>
              </c:numCache>
            </c:numRef>
          </c:val>
        </c:ser>
        <c:ser>
          <c:idx val="2"/>
          <c:order val="2"/>
          <c:tx>
            <c:strRef>
              <c:f>Feuil1!$D$1</c:f>
              <c:strCache>
                <c:ptCount val="1"/>
                <c:pt idx="0">
                  <c:v>Année - 2017-2018</c:v>
                </c:pt>
              </c:strCache>
            </c:strRef>
          </c:tx>
          <c:invertIfNegative val="0"/>
          <c:cat>
            <c:strRef>
              <c:f>Feuil1!$A$2:$A$6</c:f>
              <c:strCache>
                <c:ptCount val="5"/>
                <c:pt idx="0">
                  <c:v>Enfants 3-10 ans</c:v>
                </c:pt>
                <c:pt idx="1">
                  <c:v>Adolescents 11-16 ans</c:v>
                </c:pt>
                <c:pt idx="2">
                  <c:v>Jeunes adultes 16- 18 ans</c:v>
                </c:pt>
                <c:pt idx="3">
                  <c:v>Adultes</c:v>
                </c:pt>
                <c:pt idx="4">
                  <c:v>Seniors</c:v>
                </c:pt>
              </c:strCache>
            </c:strRef>
          </c:cat>
          <c:val>
            <c:numRef>
              <c:f>Feuil1!$D$2:$D$6</c:f>
              <c:numCache>
                <c:formatCode>General</c:formatCode>
                <c:ptCount val="5"/>
                <c:pt idx="0">
                  <c:v>44</c:v>
                </c:pt>
                <c:pt idx="1">
                  <c:v>136</c:v>
                </c:pt>
                <c:pt idx="2">
                  <c:v>0</c:v>
                </c:pt>
                <c:pt idx="3">
                  <c:v>317</c:v>
                </c:pt>
                <c:pt idx="4">
                  <c:v>177</c:v>
                </c:pt>
              </c:numCache>
            </c:numRef>
          </c:val>
        </c:ser>
        <c:dLbls>
          <c:showLegendKey val="0"/>
          <c:showVal val="0"/>
          <c:showCatName val="0"/>
          <c:showSerName val="0"/>
          <c:showPercent val="0"/>
          <c:showBubbleSize val="0"/>
        </c:dLbls>
        <c:gapWidth val="150"/>
        <c:shape val="box"/>
        <c:axId val="941440448"/>
        <c:axId val="941440992"/>
        <c:axId val="0"/>
      </c:bar3DChart>
      <c:catAx>
        <c:axId val="941440448"/>
        <c:scaling>
          <c:orientation val="minMax"/>
        </c:scaling>
        <c:delete val="0"/>
        <c:axPos val="b"/>
        <c:numFmt formatCode="General" sourceLinked="0"/>
        <c:majorTickMark val="none"/>
        <c:minorTickMark val="none"/>
        <c:tickLblPos val="nextTo"/>
        <c:crossAx val="941440992"/>
        <c:crosses val="autoZero"/>
        <c:auto val="1"/>
        <c:lblAlgn val="ctr"/>
        <c:lblOffset val="100"/>
        <c:noMultiLvlLbl val="0"/>
      </c:catAx>
      <c:valAx>
        <c:axId val="941440992"/>
        <c:scaling>
          <c:orientation val="minMax"/>
        </c:scaling>
        <c:delete val="0"/>
        <c:axPos val="l"/>
        <c:majorGridlines/>
        <c:title>
          <c:tx>
            <c:rich>
              <a:bodyPr/>
              <a:lstStyle/>
              <a:p>
                <a:pPr>
                  <a:defRPr/>
                </a:pPr>
                <a:r>
                  <a:rPr lang="fr-FR"/>
                  <a:t>Nombre d'usagers par année</a:t>
                </a:r>
              </a:p>
            </c:rich>
          </c:tx>
          <c:layout/>
          <c:overlay val="0"/>
        </c:title>
        <c:numFmt formatCode="General" sourceLinked="1"/>
        <c:majorTickMark val="none"/>
        <c:minorTickMark val="none"/>
        <c:tickLblPos val="nextTo"/>
        <c:crossAx val="94144044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a:t>Nombre de personnes interrogées en fonction du sexe</a:t>
            </a:r>
          </a:p>
        </c:rich>
      </c:tx>
      <c:layout/>
      <c:overlay val="0"/>
    </c:title>
    <c:autoTitleDeleted val="0"/>
    <c:plotArea>
      <c:layout/>
      <c:pieChart>
        <c:varyColors val="1"/>
        <c:ser>
          <c:idx val="0"/>
          <c:order val="0"/>
          <c:tx>
            <c:strRef>
              <c:f>Feuil1!$B$1</c:f>
              <c:strCache>
                <c:ptCount val="1"/>
                <c:pt idx="0">
                  <c:v>Ventes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Feuil1!$A$2:$A$3</c:f>
              <c:strCache>
                <c:ptCount val="2"/>
                <c:pt idx="0">
                  <c:v>Homme</c:v>
                </c:pt>
                <c:pt idx="1">
                  <c:v>Femme</c:v>
                </c:pt>
              </c:strCache>
            </c:strRef>
          </c:cat>
          <c:val>
            <c:numRef>
              <c:f>Feuil1!$B$2:$B$3</c:f>
              <c:numCache>
                <c:formatCode>General</c:formatCode>
                <c:ptCount val="2"/>
                <c:pt idx="0">
                  <c:v>58</c:v>
                </c:pt>
                <c:pt idx="1">
                  <c:v>89</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050"/>
              <a:t>Nombre</a:t>
            </a:r>
            <a:r>
              <a:rPr lang="fr-FR" sz="1050" baseline="0"/>
              <a:t> de personnes interrogées par communes</a:t>
            </a:r>
            <a:endParaRPr lang="fr-FR" sz="1050"/>
          </a:p>
        </c:rich>
      </c:tx>
      <c:layout/>
      <c:overlay val="0"/>
    </c:title>
    <c:autoTitleDeleted val="0"/>
    <c:plotArea>
      <c:layout/>
      <c:pieChart>
        <c:varyColors val="1"/>
        <c:ser>
          <c:idx val="0"/>
          <c:order val="0"/>
          <c:tx>
            <c:strRef>
              <c:f>Feuil1!$B$1</c:f>
              <c:strCache>
                <c:ptCount val="1"/>
                <c:pt idx="0">
                  <c:v>Ventes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Feuil1!$A$2:$A$8</c:f>
              <c:strCache>
                <c:ptCount val="7"/>
                <c:pt idx="0">
                  <c:v>Les angles</c:v>
                </c:pt>
                <c:pt idx="1">
                  <c:v>Pujaut</c:v>
                </c:pt>
                <c:pt idx="2">
                  <c:v>Rochefort</c:v>
                </c:pt>
                <c:pt idx="3">
                  <c:v>Sauveterre</c:v>
                </c:pt>
                <c:pt idx="4">
                  <c:v>Saze</c:v>
                </c:pt>
                <c:pt idx="5">
                  <c:v>Villeneuve</c:v>
                </c:pt>
                <c:pt idx="6">
                  <c:v>Inconnu</c:v>
                </c:pt>
              </c:strCache>
            </c:strRef>
          </c:cat>
          <c:val>
            <c:numRef>
              <c:f>Feuil1!$B$2:$B$8</c:f>
              <c:numCache>
                <c:formatCode>General</c:formatCode>
                <c:ptCount val="7"/>
                <c:pt idx="0">
                  <c:v>18</c:v>
                </c:pt>
                <c:pt idx="1">
                  <c:v>8</c:v>
                </c:pt>
                <c:pt idx="2">
                  <c:v>8</c:v>
                </c:pt>
                <c:pt idx="3">
                  <c:v>14</c:v>
                </c:pt>
                <c:pt idx="4">
                  <c:v>5</c:v>
                </c:pt>
                <c:pt idx="5">
                  <c:v>35</c:v>
                </c:pt>
                <c:pt idx="6">
                  <c:v>12</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explosion val="25"/>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Feuil1!$A$2:$A$12</c:f>
              <c:strCache>
                <c:ptCount val="11"/>
                <c:pt idx="0">
                  <c:v>Accessibilité</c:v>
                </c:pt>
                <c:pt idx="1">
                  <c:v>Proximité</c:v>
                </c:pt>
                <c:pt idx="2">
                  <c:v>Coût</c:v>
                </c:pt>
                <c:pt idx="3">
                  <c:v>Horaires</c:v>
                </c:pt>
                <c:pt idx="4">
                  <c:v>Choix de l'intervenant</c:v>
                </c:pt>
                <c:pt idx="5">
                  <c:v>Convivialité</c:v>
                </c:pt>
                <c:pt idx="6">
                  <c:v>Accueil</c:v>
                </c:pt>
                <c:pt idx="7">
                  <c:v>Projets communs ou annexes</c:v>
                </c:pt>
                <c:pt idx="8">
                  <c:v>Participation ç la vie de groupe</c:v>
                </c:pt>
                <c:pt idx="9">
                  <c:v>Participation à la vie collective</c:v>
                </c:pt>
                <c:pt idx="10">
                  <c:v>Autres</c:v>
                </c:pt>
              </c:strCache>
            </c:strRef>
          </c:cat>
          <c:val>
            <c:numRef>
              <c:f>Feuil1!$B$2:$B$12</c:f>
              <c:numCache>
                <c:formatCode>0%</c:formatCode>
                <c:ptCount val="11"/>
                <c:pt idx="0">
                  <c:v>0.48000000000000032</c:v>
                </c:pt>
                <c:pt idx="1">
                  <c:v>0.6400000000000039</c:v>
                </c:pt>
                <c:pt idx="2">
                  <c:v>0.54</c:v>
                </c:pt>
                <c:pt idx="3">
                  <c:v>0.30000000000000032</c:v>
                </c:pt>
                <c:pt idx="4">
                  <c:v>0.29000000000000031</c:v>
                </c:pt>
                <c:pt idx="5">
                  <c:v>0.72000000000000064</c:v>
                </c:pt>
                <c:pt idx="6">
                  <c:v>0.43000000000000038</c:v>
                </c:pt>
                <c:pt idx="7">
                  <c:v>0.19</c:v>
                </c:pt>
                <c:pt idx="8">
                  <c:v>0.43000000000000038</c:v>
                </c:pt>
                <c:pt idx="9">
                  <c:v>0.45</c:v>
                </c:pt>
                <c:pt idx="10">
                  <c:v>0.05</c:v>
                </c:pt>
              </c:numCache>
            </c:numRef>
          </c:val>
        </c:ser>
        <c:dLbls>
          <c:showLegendKey val="0"/>
          <c:showVal val="1"/>
          <c:showCatName val="1"/>
          <c:showSerName val="0"/>
          <c:showPercent val="0"/>
          <c:showBubbleSize val="0"/>
          <c:showLeaderLines val="1"/>
        </c:dLbls>
      </c:pie3DChart>
    </c:plotArea>
    <c:plotVisOnly val="1"/>
    <c:dispBlanksAs val="zero"/>
    <c:showDLblsOverMax val="0"/>
  </c:chart>
  <c:spPr>
    <a:solidFill>
      <a:schemeClr val="accent4">
        <a:lumMod val="20000"/>
        <a:lumOff val="80000"/>
      </a:schemeClr>
    </a:solidFill>
    <a:ln>
      <a:solidFill>
        <a:schemeClr val="accent2">
          <a:lumMod val="20000"/>
          <a:lumOff val="80000"/>
        </a:schemeClr>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Colonne1</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Feuil1!$A$2:$A$5</c:f>
              <c:strCache>
                <c:ptCount val="4"/>
                <c:pt idx="0">
                  <c:v>Des envies et souhaits</c:v>
                </c:pt>
                <c:pt idx="1">
                  <c:v>Des besoins</c:v>
                </c:pt>
                <c:pt idx="2">
                  <c:v>Des questions</c:v>
                </c:pt>
                <c:pt idx="3">
                  <c:v>Des idées des projets</c:v>
                </c:pt>
              </c:strCache>
            </c:strRef>
          </c:cat>
          <c:val>
            <c:numRef>
              <c:f>Feuil1!$B$2:$B$5</c:f>
              <c:numCache>
                <c:formatCode>0%</c:formatCode>
                <c:ptCount val="4"/>
                <c:pt idx="0">
                  <c:v>0.73000000000000065</c:v>
                </c:pt>
                <c:pt idx="1">
                  <c:v>0.41000000000000031</c:v>
                </c:pt>
                <c:pt idx="2">
                  <c:v>0.17</c:v>
                </c:pt>
                <c:pt idx="3">
                  <c:v>0.41000000000000031</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8.2438349774488565E-2"/>
          <c:y val="0.14705882352941191"/>
          <c:w val="0.84346706348815281"/>
          <c:h val="0.18881169265606626"/>
        </c:manualLayout>
      </c:layout>
      <c:overlay val="0"/>
    </c:legend>
    <c:plotVisOnly val="1"/>
    <c:dispBlanksAs val="zero"/>
    <c:showDLblsOverMax val="0"/>
  </c:chart>
  <c:spPr>
    <a:solidFill>
      <a:schemeClr val="accent4">
        <a:lumMod val="20000"/>
        <a:lumOff val="80000"/>
      </a:schemeClr>
    </a:solidFill>
    <a:ln>
      <a:solidFill>
        <a:schemeClr val="accent2">
          <a:lumMod val="20000"/>
          <a:lumOff val="80000"/>
        </a:schemeClr>
      </a:solid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fr-FR" sz="1000" b="1" i="1"/>
              <a:t>Est ce que cela est pris en considération ?</a:t>
            </a:r>
            <a:endParaRPr lang="fr-FR" sz="100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fr-FR"/>
          </a:p>
        </c:rich>
      </c:tx>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1194907109975998"/>
          <c:y val="0.2870050164458573"/>
          <c:w val="0.88805092890023518"/>
          <c:h val="0.60206446041050365"/>
        </c:manualLayout>
      </c:layout>
      <c:pie3DChart>
        <c:varyColors val="1"/>
        <c:ser>
          <c:idx val="0"/>
          <c:order val="0"/>
          <c:tx>
            <c:strRef>
              <c:f>'Feuil1'!$B$1</c:f>
              <c:strCache>
                <c:ptCount val="1"/>
                <c:pt idx="0">
                  <c:v>Adhérents</c:v>
                </c:pt>
              </c:strCache>
            </c:strRef>
          </c:tx>
          <c:explosion val="25"/>
          <c:dLbls>
            <c:dLbl>
              <c:idx val="0"/>
              <c:layout/>
              <c:tx>
                <c:rich>
                  <a:bodyPr/>
                  <a:lstStyle/>
                  <a:p>
                    <a:r>
                      <a:rPr lang="en-US"/>
                      <a:t>OUI
93%</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tx>
                <c:rich>
                  <a:bodyPr/>
                  <a:lstStyle/>
                  <a:p>
                    <a:r>
                      <a:rPr lang="en-US"/>
                      <a:t>NON
3%</a:t>
                    </a: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tx>
                <c:rich>
                  <a:bodyPr/>
                  <a:lstStyle/>
                  <a:p>
                    <a:r>
                      <a:rPr lang="en-US"/>
                      <a:t>Autres réponses
4%</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'Feuil1'!$A$2:$A$4</c:f>
              <c:strCache>
                <c:ptCount val="3"/>
                <c:pt idx="0">
                  <c:v>OUI</c:v>
                </c:pt>
                <c:pt idx="1">
                  <c:v>NON</c:v>
                </c:pt>
                <c:pt idx="2">
                  <c:v>Autres réponses</c:v>
                </c:pt>
              </c:strCache>
            </c:strRef>
          </c:cat>
          <c:val>
            <c:numRef>
              <c:f>'Feuil1'!$B$2:$B$4</c:f>
              <c:numCache>
                <c:formatCode>0%</c:formatCode>
                <c:ptCount val="3"/>
                <c:pt idx="0">
                  <c:v>0.93</c:v>
                </c:pt>
                <c:pt idx="1">
                  <c:v>3.0000000000000002E-2</c:v>
                </c:pt>
                <c:pt idx="2" formatCode="General">
                  <c:v>1.4</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a:t>Est ce que Tôtout'arts est un lieu d'expression?</a:t>
            </a:r>
          </a:p>
        </c:rich>
      </c:tx>
      <c:layout>
        <c:manualLayout>
          <c:xMode val="edge"/>
          <c:yMode val="edge"/>
          <c:x val="0.19346040761298294"/>
          <c:y val="0"/>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Bénévoles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Des envies et souhaits</c:v>
                </c:pt>
                <c:pt idx="1">
                  <c:v>Des besoins</c:v>
                </c:pt>
                <c:pt idx="2">
                  <c:v>Des questions</c:v>
                </c:pt>
                <c:pt idx="3">
                  <c:v>Des idées ou projets</c:v>
                </c:pt>
              </c:strCache>
            </c:strRef>
          </c:cat>
          <c:val>
            <c:numRef>
              <c:f>Feuil1!$B$2:$B$5</c:f>
              <c:numCache>
                <c:formatCode>0%</c:formatCode>
                <c:ptCount val="4"/>
                <c:pt idx="0">
                  <c:v>0.68</c:v>
                </c:pt>
                <c:pt idx="1">
                  <c:v>0.47000000000000008</c:v>
                </c:pt>
                <c:pt idx="2">
                  <c:v>0.16</c:v>
                </c:pt>
                <c:pt idx="3">
                  <c:v>0.63000000000000378</c:v>
                </c:pt>
              </c:numCache>
            </c:numRef>
          </c:val>
        </c:ser>
        <c:ser>
          <c:idx val="1"/>
          <c:order val="1"/>
          <c:tx>
            <c:strRef>
              <c:f>Feuil1!$C$1</c:f>
              <c:strCache>
                <c:ptCount val="1"/>
                <c:pt idx="0">
                  <c:v>Salariés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Des envies et souhaits</c:v>
                </c:pt>
                <c:pt idx="1">
                  <c:v>Des besoins</c:v>
                </c:pt>
                <c:pt idx="2">
                  <c:v>Des questions</c:v>
                </c:pt>
                <c:pt idx="3">
                  <c:v>Des idées ou projets</c:v>
                </c:pt>
              </c:strCache>
            </c:strRef>
          </c:cat>
          <c:val>
            <c:numRef>
              <c:f>Feuil1!$C$2:$C$5</c:f>
              <c:numCache>
                <c:formatCode>0%</c:formatCode>
                <c:ptCount val="4"/>
                <c:pt idx="0">
                  <c:v>1</c:v>
                </c:pt>
                <c:pt idx="1">
                  <c:v>0.71000000000000063</c:v>
                </c:pt>
                <c:pt idx="2">
                  <c:v>0.43000000000000038</c:v>
                </c:pt>
                <c:pt idx="3">
                  <c:v>0.71000000000000063</c:v>
                </c:pt>
              </c:numCache>
            </c:numRef>
          </c:val>
        </c:ser>
        <c:dLbls>
          <c:showLegendKey val="0"/>
          <c:showVal val="1"/>
          <c:showCatName val="0"/>
          <c:showSerName val="0"/>
          <c:showPercent val="0"/>
          <c:showBubbleSize val="0"/>
        </c:dLbls>
        <c:gapWidth val="150"/>
        <c:shape val="box"/>
        <c:axId val="941450784"/>
        <c:axId val="941443712"/>
        <c:axId val="0"/>
      </c:bar3DChart>
      <c:catAx>
        <c:axId val="941450784"/>
        <c:scaling>
          <c:orientation val="minMax"/>
        </c:scaling>
        <c:delete val="0"/>
        <c:axPos val="b"/>
        <c:numFmt formatCode="General" sourceLinked="0"/>
        <c:majorTickMark val="none"/>
        <c:minorTickMark val="none"/>
        <c:tickLblPos val="nextTo"/>
        <c:crossAx val="941443712"/>
        <c:crosses val="autoZero"/>
        <c:auto val="1"/>
        <c:lblAlgn val="ctr"/>
        <c:lblOffset val="100"/>
        <c:noMultiLvlLbl val="0"/>
      </c:catAx>
      <c:valAx>
        <c:axId val="941443712"/>
        <c:scaling>
          <c:orientation val="minMax"/>
        </c:scaling>
        <c:delete val="1"/>
        <c:axPos val="l"/>
        <c:numFmt formatCode="0%" sourceLinked="1"/>
        <c:majorTickMark val="none"/>
        <c:minorTickMark val="none"/>
        <c:tickLblPos val="none"/>
        <c:crossAx val="941450784"/>
        <c:crosses val="autoZero"/>
        <c:crossBetween val="between"/>
      </c:valAx>
    </c:plotArea>
    <c:legend>
      <c:legendPos val="t"/>
      <c:layout/>
      <c:overlay val="0"/>
    </c:legend>
    <c:plotVisOnly val="1"/>
    <c:dispBlanksAs val="gap"/>
    <c:showDLblsOverMax val="0"/>
  </c:chart>
  <c:spPr>
    <a:solidFill>
      <a:schemeClr val="accent6">
        <a:lumMod val="20000"/>
        <a:lumOff val="80000"/>
      </a:schemeClr>
    </a:solidFill>
    <a:ln>
      <a:solidFill>
        <a:schemeClr val="accent6">
          <a:lumMod val="40000"/>
          <a:lumOff val="60000"/>
        </a:schemeClr>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0.09387</cdr:x>
      <cdr:y>0</cdr:y>
    </cdr:from>
    <cdr:to>
      <cdr:x>0.90488</cdr:x>
      <cdr:y>0.11438</cdr:y>
    </cdr:to>
    <cdr:sp macro="" textlink="">
      <cdr:nvSpPr>
        <cdr:cNvPr id="2" name="ZoneTexte 1"/>
        <cdr:cNvSpPr txBox="1"/>
      </cdr:nvSpPr>
      <cdr:spPr>
        <a:xfrm xmlns:a="http://schemas.openxmlformats.org/drawingml/2006/main">
          <a:off x="285750" y="0"/>
          <a:ext cx="246888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0.05382</cdr:x>
      <cdr:y>0</cdr:y>
    </cdr:from>
    <cdr:to>
      <cdr:x>0.96496</cdr:x>
      <cdr:y>0.20261</cdr:y>
    </cdr:to>
    <cdr:sp macro="" textlink="">
      <cdr:nvSpPr>
        <cdr:cNvPr id="4" name="ZoneTexte 3"/>
        <cdr:cNvSpPr txBox="1"/>
      </cdr:nvSpPr>
      <cdr:spPr>
        <a:xfrm xmlns:a="http://schemas.openxmlformats.org/drawingml/2006/main">
          <a:off x="163830" y="0"/>
          <a:ext cx="2773679" cy="4724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b="1" i="1">
              <a:latin typeface="+mn-lt"/>
              <a:ea typeface="+mn-ea"/>
              <a:cs typeface="+mn-cs"/>
            </a:rPr>
            <a:t>Est-ce que Tôtout’arts est un lieu d’expression ? </a:t>
          </a:r>
        </a:p>
        <a:p xmlns:a="http://schemas.openxmlformats.org/drawingml/2006/main">
          <a:endParaRPr lang="fr-FR"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972077D-4424-45D9-8CA1-76919E483C5B}" type="datetimeFigureOut">
              <a:rPr lang="fr-FR" smtClean="0"/>
              <a:t>02/03/2020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07D705-AB13-4901-B716-423809EF2CD5}" type="slidenum">
              <a:rPr lang="fr-FR" smtClean="0"/>
              <a:t>‹N°›</a:t>
            </a:fld>
            <a:endParaRPr lang="fr-FR"/>
          </a:p>
        </p:txBody>
      </p:sp>
    </p:spTree>
    <p:extLst>
      <p:ext uri="{BB962C8B-B14F-4D97-AF65-F5344CB8AC3E}">
        <p14:creationId xmlns:p14="http://schemas.microsoft.com/office/powerpoint/2010/main" val="96563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972077D-4424-45D9-8CA1-76919E483C5B}" type="datetimeFigureOut">
              <a:rPr lang="fr-FR" smtClean="0"/>
              <a:t>02/03/2020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07D705-AB13-4901-B716-423809EF2CD5}" type="slidenum">
              <a:rPr lang="fr-FR" smtClean="0"/>
              <a:t>‹N°›</a:t>
            </a:fld>
            <a:endParaRPr lang="fr-FR"/>
          </a:p>
        </p:txBody>
      </p:sp>
    </p:spTree>
    <p:extLst>
      <p:ext uri="{BB962C8B-B14F-4D97-AF65-F5344CB8AC3E}">
        <p14:creationId xmlns:p14="http://schemas.microsoft.com/office/powerpoint/2010/main" val="168257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972077D-4424-45D9-8CA1-76919E483C5B}" type="datetimeFigureOut">
              <a:rPr lang="fr-FR" smtClean="0"/>
              <a:t>02/03/2020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07D705-AB13-4901-B716-423809EF2CD5}" type="slidenum">
              <a:rPr lang="fr-FR" smtClean="0"/>
              <a:t>‹N°›</a:t>
            </a:fld>
            <a:endParaRPr lang="fr-FR"/>
          </a:p>
        </p:txBody>
      </p:sp>
    </p:spTree>
    <p:extLst>
      <p:ext uri="{BB962C8B-B14F-4D97-AF65-F5344CB8AC3E}">
        <p14:creationId xmlns:p14="http://schemas.microsoft.com/office/powerpoint/2010/main" val="133049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972077D-4424-45D9-8CA1-76919E483C5B}" type="datetimeFigureOut">
              <a:rPr lang="fr-FR" smtClean="0"/>
              <a:t>02/03/2020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07D705-AB13-4901-B716-423809EF2CD5}" type="slidenum">
              <a:rPr lang="fr-FR" smtClean="0"/>
              <a:t>‹N°›</a:t>
            </a:fld>
            <a:endParaRPr lang="fr-FR"/>
          </a:p>
        </p:txBody>
      </p:sp>
    </p:spTree>
    <p:extLst>
      <p:ext uri="{BB962C8B-B14F-4D97-AF65-F5344CB8AC3E}">
        <p14:creationId xmlns:p14="http://schemas.microsoft.com/office/powerpoint/2010/main" val="371996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972077D-4424-45D9-8CA1-76919E483C5B}" type="datetimeFigureOut">
              <a:rPr lang="fr-FR" smtClean="0"/>
              <a:t>02/03/2020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07D705-AB13-4901-B716-423809EF2CD5}" type="slidenum">
              <a:rPr lang="fr-FR" smtClean="0"/>
              <a:t>‹N°›</a:t>
            </a:fld>
            <a:endParaRPr lang="fr-FR"/>
          </a:p>
        </p:txBody>
      </p:sp>
    </p:spTree>
    <p:extLst>
      <p:ext uri="{BB962C8B-B14F-4D97-AF65-F5344CB8AC3E}">
        <p14:creationId xmlns:p14="http://schemas.microsoft.com/office/powerpoint/2010/main" val="96173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972077D-4424-45D9-8CA1-76919E483C5B}" type="datetimeFigureOut">
              <a:rPr lang="fr-FR" smtClean="0"/>
              <a:t>02/03/2020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07D705-AB13-4901-B716-423809EF2CD5}" type="slidenum">
              <a:rPr lang="fr-FR" smtClean="0"/>
              <a:t>‹N°›</a:t>
            </a:fld>
            <a:endParaRPr lang="fr-FR"/>
          </a:p>
        </p:txBody>
      </p:sp>
    </p:spTree>
    <p:extLst>
      <p:ext uri="{BB962C8B-B14F-4D97-AF65-F5344CB8AC3E}">
        <p14:creationId xmlns:p14="http://schemas.microsoft.com/office/powerpoint/2010/main" val="206928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972077D-4424-45D9-8CA1-76919E483C5B}" type="datetimeFigureOut">
              <a:rPr lang="fr-FR" smtClean="0"/>
              <a:t>02/03/2020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407D705-AB13-4901-B716-423809EF2CD5}" type="slidenum">
              <a:rPr lang="fr-FR" smtClean="0"/>
              <a:t>‹N°›</a:t>
            </a:fld>
            <a:endParaRPr lang="fr-FR"/>
          </a:p>
        </p:txBody>
      </p:sp>
    </p:spTree>
    <p:extLst>
      <p:ext uri="{BB962C8B-B14F-4D97-AF65-F5344CB8AC3E}">
        <p14:creationId xmlns:p14="http://schemas.microsoft.com/office/powerpoint/2010/main" val="48055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972077D-4424-45D9-8CA1-76919E483C5B}" type="datetimeFigureOut">
              <a:rPr lang="fr-FR" smtClean="0"/>
              <a:t>02/03/2020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407D705-AB13-4901-B716-423809EF2CD5}" type="slidenum">
              <a:rPr lang="fr-FR" smtClean="0"/>
              <a:t>‹N°›</a:t>
            </a:fld>
            <a:endParaRPr lang="fr-FR"/>
          </a:p>
        </p:txBody>
      </p:sp>
    </p:spTree>
    <p:extLst>
      <p:ext uri="{BB962C8B-B14F-4D97-AF65-F5344CB8AC3E}">
        <p14:creationId xmlns:p14="http://schemas.microsoft.com/office/powerpoint/2010/main" val="261935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972077D-4424-45D9-8CA1-76919E483C5B}" type="datetimeFigureOut">
              <a:rPr lang="fr-FR" smtClean="0"/>
              <a:t>02/03/2020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407D705-AB13-4901-B716-423809EF2CD5}" type="slidenum">
              <a:rPr lang="fr-FR" smtClean="0"/>
              <a:t>‹N°›</a:t>
            </a:fld>
            <a:endParaRPr lang="fr-FR"/>
          </a:p>
        </p:txBody>
      </p:sp>
    </p:spTree>
    <p:extLst>
      <p:ext uri="{BB962C8B-B14F-4D97-AF65-F5344CB8AC3E}">
        <p14:creationId xmlns:p14="http://schemas.microsoft.com/office/powerpoint/2010/main" val="349034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972077D-4424-45D9-8CA1-76919E483C5B}" type="datetimeFigureOut">
              <a:rPr lang="fr-FR" smtClean="0"/>
              <a:t>02/03/2020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07D705-AB13-4901-B716-423809EF2CD5}" type="slidenum">
              <a:rPr lang="fr-FR" smtClean="0"/>
              <a:t>‹N°›</a:t>
            </a:fld>
            <a:endParaRPr lang="fr-FR"/>
          </a:p>
        </p:txBody>
      </p:sp>
    </p:spTree>
    <p:extLst>
      <p:ext uri="{BB962C8B-B14F-4D97-AF65-F5344CB8AC3E}">
        <p14:creationId xmlns:p14="http://schemas.microsoft.com/office/powerpoint/2010/main" val="232232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972077D-4424-45D9-8CA1-76919E483C5B}" type="datetimeFigureOut">
              <a:rPr lang="fr-FR" smtClean="0"/>
              <a:t>02/03/2020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07D705-AB13-4901-B716-423809EF2CD5}" type="slidenum">
              <a:rPr lang="fr-FR" smtClean="0"/>
              <a:t>‹N°›</a:t>
            </a:fld>
            <a:endParaRPr lang="fr-FR"/>
          </a:p>
        </p:txBody>
      </p:sp>
    </p:spTree>
    <p:extLst>
      <p:ext uri="{BB962C8B-B14F-4D97-AF65-F5344CB8AC3E}">
        <p14:creationId xmlns:p14="http://schemas.microsoft.com/office/powerpoint/2010/main" val="227849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2077D-4424-45D9-8CA1-76919E483C5B}" type="datetimeFigureOut">
              <a:rPr lang="fr-FR" smtClean="0"/>
              <a:t>02/03/2020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7D705-AB13-4901-B716-423809EF2CD5}" type="slidenum">
              <a:rPr lang="fr-FR" smtClean="0"/>
              <a:t>‹N°›</a:t>
            </a:fld>
            <a:endParaRPr lang="fr-FR"/>
          </a:p>
        </p:txBody>
      </p:sp>
    </p:spTree>
    <p:extLst>
      <p:ext uri="{BB962C8B-B14F-4D97-AF65-F5344CB8AC3E}">
        <p14:creationId xmlns:p14="http://schemas.microsoft.com/office/powerpoint/2010/main" val="149101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49268" y="5684108"/>
            <a:ext cx="9144000" cy="1025920"/>
          </a:xfrm>
        </p:spPr>
        <p:txBody>
          <a:bodyPr/>
          <a:lstStyle/>
          <a:p>
            <a:r>
              <a:rPr lang="fr-FR" sz="1600" b="1" dirty="0"/>
              <a:t>Centre Culturel et Social</a:t>
            </a:r>
            <a:br>
              <a:rPr lang="fr-FR" sz="1600" b="1" dirty="0"/>
            </a:br>
            <a:r>
              <a:rPr lang="fr-FR" sz="1600" b="1" dirty="0"/>
              <a:t>275 rue du grand </a:t>
            </a:r>
            <a:r>
              <a:rPr lang="fr-FR" sz="1600" b="1" dirty="0" err="1"/>
              <a:t>montagné</a:t>
            </a:r>
            <a:r>
              <a:rPr lang="fr-FR" sz="1600" b="1" dirty="0"/>
              <a:t> 30133 Les Angles Tôtout’Arts</a:t>
            </a:r>
            <a:endParaRPr lang="fr-FR" sz="1600" dirty="0"/>
          </a:p>
          <a:p>
            <a:r>
              <a:rPr lang="fr-FR" sz="1600" dirty="0"/>
              <a:t>Renouvellement d'agrément </a:t>
            </a:r>
            <a:r>
              <a:rPr lang="fr-FR" sz="1600" dirty="0" smtClean="0"/>
              <a:t>Juillet</a:t>
            </a:r>
            <a:r>
              <a:rPr lang="fr-FR" sz="1600" dirty="0" smtClean="0"/>
              <a:t> </a:t>
            </a:r>
            <a:r>
              <a:rPr lang="fr-FR" sz="1600" dirty="0"/>
              <a:t>2019</a:t>
            </a:r>
          </a:p>
          <a:p>
            <a:endParaRPr lang="fr-FR" dirty="0"/>
          </a:p>
        </p:txBody>
      </p:sp>
      <p:sp>
        <p:nvSpPr>
          <p:cNvPr id="2224" name="Text Box 343"/>
          <p:cNvSpPr txBox="1">
            <a:spLocks noChangeArrowheads="1"/>
          </p:cNvSpPr>
          <p:nvPr/>
        </p:nvSpPr>
        <p:spPr bwMode="auto">
          <a:xfrm>
            <a:off x="172996" y="715676"/>
            <a:ext cx="9695934" cy="608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2600" b="1" i="0" u="none" strike="noStrike" cap="none" normalizeH="0" baseline="0" dirty="0" smtClean="0">
                <a:ln>
                  <a:noFill/>
                </a:ln>
                <a:solidFill>
                  <a:srgbClr val="808080"/>
                </a:solidFill>
                <a:effectLst/>
                <a:latin typeface="Oswald" charset="0"/>
              </a:rPr>
              <a:t>EXTRAIT                     PROJET SOCIAL 2019 - 2022</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305" name="Image 304" descr="visuel_affiche.jpg"/>
          <p:cNvPicPr/>
          <p:nvPr/>
        </p:nvPicPr>
        <p:blipFill>
          <a:blip r:embed="rId2"/>
          <a:stretch>
            <a:fillRect/>
          </a:stretch>
        </p:blipFill>
        <p:spPr>
          <a:xfrm>
            <a:off x="3048000" y="1128584"/>
            <a:ext cx="5439479" cy="4555524"/>
          </a:xfrm>
          <a:prstGeom prst="rect">
            <a:avLst/>
          </a:prstGeom>
        </p:spPr>
      </p:pic>
      <p:pic>
        <p:nvPicPr>
          <p:cNvPr id="306" name="Image 305" descr="PNG LOGO.png"/>
          <p:cNvPicPr/>
          <p:nvPr/>
        </p:nvPicPr>
        <p:blipFill>
          <a:blip r:embed="rId3"/>
          <a:stretch>
            <a:fillRect/>
          </a:stretch>
        </p:blipFill>
        <p:spPr>
          <a:xfrm>
            <a:off x="1181735" y="5429753"/>
            <a:ext cx="1866265" cy="1168400"/>
          </a:xfrm>
          <a:prstGeom prst="rect">
            <a:avLst/>
          </a:prstGeom>
        </p:spPr>
      </p:pic>
      <p:pic>
        <p:nvPicPr>
          <p:cNvPr id="2225" name="Image 22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spTree>
    <p:extLst>
      <p:ext uri="{BB962C8B-B14F-4D97-AF65-F5344CB8AC3E}">
        <p14:creationId xmlns:p14="http://schemas.microsoft.com/office/powerpoint/2010/main" val="2925284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21283"/>
          </a:xfrm>
        </p:spPr>
        <p:txBody>
          <a:bodyPr>
            <a:normAutofit fontScale="90000"/>
          </a:bodyPr>
          <a:lstStyle/>
          <a:p>
            <a:pPr algn="ctr"/>
            <a:r>
              <a:rPr lang="fr-FR" sz="1600" b="1" dirty="0" smtClean="0"/>
              <a:t/>
            </a:r>
            <a:br>
              <a:rPr lang="fr-FR" sz="1600" b="1" dirty="0" smtClean="0"/>
            </a:br>
            <a:r>
              <a:rPr lang="fr-FR" sz="1600" b="1" dirty="0"/>
              <a:t/>
            </a:r>
            <a:br>
              <a:rPr lang="fr-FR" sz="1600" b="1" dirty="0"/>
            </a:br>
            <a:r>
              <a:rPr lang="fr-FR" sz="1600" b="1" dirty="0" smtClean="0"/>
              <a:t/>
            </a:r>
            <a:br>
              <a:rPr lang="fr-FR" sz="1600" b="1" dirty="0" smtClean="0"/>
            </a:br>
            <a:r>
              <a:rPr lang="fr-FR" sz="1800" b="1" dirty="0" smtClean="0"/>
              <a:t>LE </a:t>
            </a:r>
            <a:r>
              <a:rPr lang="fr-FR" sz="1800" b="1" dirty="0"/>
              <a:t>PARTENARIAT</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324212021"/>
              </p:ext>
            </p:extLst>
          </p:nvPr>
        </p:nvGraphicFramePr>
        <p:xfrm>
          <a:off x="578498" y="947970"/>
          <a:ext cx="10775302" cy="5612390"/>
        </p:xfrm>
        <a:graphic>
          <a:graphicData uri="http://schemas.openxmlformats.org/drawingml/2006/table">
            <a:tbl>
              <a:tblPr firstRow="1" firstCol="1" bandRow="1">
                <a:tableStyleId>{5C22544A-7EE6-4342-B048-85BDC9FD1C3A}</a:tableStyleId>
              </a:tblPr>
              <a:tblGrid>
                <a:gridCol w="3601605"/>
                <a:gridCol w="3559606"/>
                <a:gridCol w="3614091"/>
              </a:tblGrid>
              <a:tr h="373829">
                <a:tc>
                  <a:txBody>
                    <a:bodyPr/>
                    <a:lstStyle/>
                    <a:p>
                      <a:pPr algn="ctr">
                        <a:lnSpc>
                          <a:spcPct val="115000"/>
                        </a:lnSpc>
                        <a:spcAft>
                          <a:spcPts val="0"/>
                        </a:spcAft>
                      </a:pPr>
                      <a:r>
                        <a:rPr lang="fr-FR" sz="1100" dirty="0">
                          <a:effectLst/>
                        </a:rPr>
                        <a:t>Contribution du Centre Social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556" marR="32556" marT="0" marB="0"/>
                </a:tc>
                <a:tc>
                  <a:txBody>
                    <a:bodyPr/>
                    <a:lstStyle/>
                    <a:p>
                      <a:pPr algn="ctr">
                        <a:lnSpc>
                          <a:spcPct val="115000"/>
                        </a:lnSpc>
                        <a:spcAft>
                          <a:spcPts val="0"/>
                        </a:spcAft>
                      </a:pPr>
                      <a:r>
                        <a:rPr lang="fr-FR" sz="1100">
                          <a:effectLst/>
                        </a:rPr>
                        <a:t>Les données</a:t>
                      </a:r>
                    </a:p>
                    <a:p>
                      <a:pPr>
                        <a:lnSpc>
                          <a:spcPct val="115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2556" marR="32556" marT="0" marB="0"/>
                </a:tc>
                <a:tc>
                  <a:txBody>
                    <a:bodyPr/>
                    <a:lstStyle/>
                    <a:p>
                      <a:pPr algn="ctr">
                        <a:lnSpc>
                          <a:spcPct val="115000"/>
                        </a:lnSpc>
                        <a:spcAft>
                          <a:spcPts val="0"/>
                        </a:spcAft>
                      </a:pPr>
                      <a:r>
                        <a:rPr lang="fr-FR" sz="1100">
                          <a:effectLst/>
                        </a:rPr>
                        <a:t>Constats/ évaluation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2556" marR="32556" marT="0" marB="0"/>
                </a:tc>
              </a:tr>
              <a:tr h="214382">
                <a:tc gridSpan="3">
                  <a:txBody>
                    <a:bodyPr/>
                    <a:lstStyle/>
                    <a:p>
                      <a:pPr>
                        <a:lnSpc>
                          <a:spcPct val="115000"/>
                        </a:lnSpc>
                        <a:spcAft>
                          <a:spcPts val="0"/>
                        </a:spcAft>
                      </a:pPr>
                      <a:r>
                        <a:rPr lang="fr-FR" sz="1100" dirty="0">
                          <a:effectLst/>
                        </a:rPr>
                        <a:t>Critère : développer la mutualisation et le partenariat à l’échelle du Territoire.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556" marR="32556" marT="0" marB="0"/>
                </a:tc>
                <a:tc hMerge="1">
                  <a:txBody>
                    <a:bodyPr/>
                    <a:lstStyle/>
                    <a:p>
                      <a:endParaRPr lang="fr-FR"/>
                    </a:p>
                  </a:txBody>
                  <a:tcPr/>
                </a:tc>
                <a:tc hMerge="1">
                  <a:txBody>
                    <a:bodyPr/>
                    <a:lstStyle/>
                    <a:p>
                      <a:endParaRPr lang="fr-FR"/>
                    </a:p>
                  </a:txBody>
                  <a:tcPr/>
                </a:tc>
              </a:tr>
              <a:tr h="4995248">
                <a:tc>
                  <a:txBody>
                    <a:bodyPr/>
                    <a:lstStyle/>
                    <a:p>
                      <a:pPr>
                        <a:lnSpc>
                          <a:spcPct val="115000"/>
                        </a:lnSpc>
                        <a:spcAft>
                          <a:spcPts val="0"/>
                        </a:spcAft>
                      </a:pPr>
                      <a:r>
                        <a:rPr lang="fr-FR" sz="1100" dirty="0">
                          <a:effectLst/>
                        </a:rPr>
                        <a:t>Pérenniser le  réseau des partenaires: un réseau entre travailleurs sociaux d'un même secteur pour améliorer l'efficacité des services apportés aux publics. </a:t>
                      </a:r>
                    </a:p>
                    <a:p>
                      <a:pPr>
                        <a:lnSpc>
                          <a:spcPct val="115000"/>
                        </a:lnSpc>
                        <a:spcAft>
                          <a:spcPts val="0"/>
                        </a:spcAft>
                      </a:pPr>
                      <a:r>
                        <a:rPr lang="fr-FR" sz="1100" dirty="0">
                          <a:effectLst/>
                        </a:rPr>
                        <a:t>Un réseau en </a:t>
                      </a:r>
                      <a:r>
                        <a:rPr lang="fr-FR" sz="1100" dirty="0" smtClean="0">
                          <a:effectLst/>
                        </a:rPr>
                        <a:t>Co-organisation </a:t>
                      </a:r>
                      <a:r>
                        <a:rPr lang="fr-FR" sz="1100" dirty="0">
                          <a:effectLst/>
                        </a:rPr>
                        <a:t>avec le Conseil Départemental </a:t>
                      </a:r>
                    </a:p>
                    <a:p>
                      <a:pPr>
                        <a:lnSpc>
                          <a:spcPct val="115000"/>
                        </a:lnSpc>
                        <a:spcAft>
                          <a:spcPts val="0"/>
                        </a:spcAft>
                      </a:pPr>
                      <a:r>
                        <a:rPr lang="fr-FR" sz="1100" dirty="0">
                          <a:effectLst/>
                        </a:rPr>
                        <a:t> </a:t>
                      </a:r>
                    </a:p>
                    <a:p>
                      <a:pPr>
                        <a:lnSpc>
                          <a:spcPct val="115000"/>
                        </a:lnSpc>
                        <a:spcAft>
                          <a:spcPts val="0"/>
                        </a:spcAft>
                      </a:pPr>
                      <a:r>
                        <a:rPr lang="fr-FR" sz="1100" dirty="0">
                          <a:effectLst/>
                        </a:rPr>
                        <a:t>REEAP30: évènement printemps des familles</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Forum des associations: associations du territoire </a:t>
                      </a:r>
                    </a:p>
                    <a:p>
                      <a:pPr>
                        <a:lnSpc>
                          <a:spcPct val="115000"/>
                        </a:lnSpc>
                        <a:spcAft>
                          <a:spcPts val="0"/>
                        </a:spcAft>
                      </a:pPr>
                      <a:r>
                        <a:rPr lang="fr-FR" sz="1100" dirty="0">
                          <a:effectLst/>
                        </a:rPr>
                        <a:t> </a:t>
                      </a:r>
                    </a:p>
                    <a:p>
                      <a:pPr>
                        <a:lnSpc>
                          <a:spcPct val="115000"/>
                        </a:lnSpc>
                        <a:spcAft>
                          <a:spcPts val="0"/>
                        </a:spcAft>
                      </a:pPr>
                      <a:r>
                        <a:rPr lang="fr-FR" sz="1100" dirty="0">
                          <a:effectLst/>
                        </a:rPr>
                        <a:t>EHPAD VLA: Projet "On en parle"</a:t>
                      </a:r>
                    </a:p>
                    <a:p>
                      <a:pPr>
                        <a:lnSpc>
                          <a:spcPct val="115000"/>
                        </a:lnSpc>
                        <a:spcAft>
                          <a:spcPts val="0"/>
                        </a:spcAft>
                      </a:pPr>
                      <a:r>
                        <a:rPr lang="fr-FR" sz="1100" dirty="0">
                          <a:effectLst/>
                        </a:rPr>
                        <a:t> </a:t>
                      </a:r>
                    </a:p>
                    <a:p>
                      <a:pPr>
                        <a:lnSpc>
                          <a:spcPct val="115000"/>
                        </a:lnSpc>
                        <a:spcAft>
                          <a:spcPts val="0"/>
                        </a:spcAft>
                      </a:pPr>
                      <a:r>
                        <a:rPr lang="fr-FR" sz="1100" dirty="0">
                          <a:effectLst/>
                        </a:rPr>
                        <a:t>Mas de Carles et CMS Les Angles: Projet Grain de SEL</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CIRCA: projet Burkin'Arts </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Secours Catholique</a:t>
                      </a:r>
                    </a:p>
                    <a:p>
                      <a:pPr>
                        <a:lnSpc>
                          <a:spcPct val="115000"/>
                        </a:lnSpc>
                        <a:spcAft>
                          <a:spcPts val="0"/>
                        </a:spcAft>
                      </a:pPr>
                      <a:r>
                        <a:rPr lang="fr-FR" sz="1100" dirty="0">
                          <a:effectLst/>
                        </a:rPr>
                        <a:t> </a:t>
                      </a:r>
                    </a:p>
                    <a:p>
                      <a:pPr>
                        <a:lnSpc>
                          <a:spcPct val="115000"/>
                        </a:lnSpc>
                        <a:spcAft>
                          <a:spcPts val="0"/>
                        </a:spcAft>
                      </a:pPr>
                      <a:r>
                        <a:rPr lang="fr-FR" sz="1100" dirty="0">
                          <a:effectLst/>
                        </a:rPr>
                        <a:t>SIDSCAVAR- Syndicat intercommunal- partenaire du projet "On en parle"</a:t>
                      </a:r>
                    </a:p>
                    <a:p>
                      <a:pPr>
                        <a:lnSpc>
                          <a:spcPct val="115000"/>
                        </a:lnSpc>
                        <a:spcAft>
                          <a:spcPts val="0"/>
                        </a:spcAft>
                        <a:tabLst>
                          <a:tab pos="585470" algn="l"/>
                        </a:tabLs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556" marR="32556" marT="0" marB="0"/>
                </a:tc>
                <a:tc>
                  <a:txBody>
                    <a:bodyPr/>
                    <a:lstStyle/>
                    <a:p>
                      <a:pPr>
                        <a:lnSpc>
                          <a:spcPct val="115000"/>
                        </a:lnSpc>
                        <a:spcAft>
                          <a:spcPts val="0"/>
                        </a:spcAft>
                      </a:pPr>
                      <a:r>
                        <a:rPr lang="fr-FR" sz="1100" dirty="0">
                          <a:effectLst/>
                        </a:rPr>
                        <a:t>Nombre de nouveaux partenaires.</a:t>
                      </a:r>
                    </a:p>
                    <a:p>
                      <a:pPr>
                        <a:lnSpc>
                          <a:spcPct val="115000"/>
                        </a:lnSpc>
                        <a:spcAft>
                          <a:spcPts val="0"/>
                        </a:spcAft>
                      </a:pPr>
                      <a:r>
                        <a:rPr lang="fr-FR" sz="1100" dirty="0">
                          <a:effectLst/>
                        </a:rPr>
                        <a:t>La fréquentation des personnes aux réunions  (30 en moyenne).</a:t>
                      </a:r>
                    </a:p>
                    <a:p>
                      <a:pPr>
                        <a:lnSpc>
                          <a:spcPct val="115000"/>
                        </a:lnSpc>
                        <a:spcAft>
                          <a:spcPts val="0"/>
                        </a:spcAft>
                      </a:pPr>
                      <a:r>
                        <a:rPr lang="fr-FR" sz="1100" dirty="0">
                          <a:effectLst/>
                        </a:rPr>
                        <a:t>Formalisation de certains partenariats (services sociaux, sanitaires, de l'emploi, de l'insertion…).</a:t>
                      </a:r>
                    </a:p>
                    <a:p>
                      <a:pPr>
                        <a:lnSpc>
                          <a:spcPct val="115000"/>
                        </a:lnSpc>
                        <a:spcAft>
                          <a:spcPts val="0"/>
                        </a:spcAft>
                      </a:pPr>
                      <a:r>
                        <a:rPr lang="fr-FR" sz="1100" dirty="0">
                          <a:effectLst/>
                        </a:rPr>
                        <a:t> </a:t>
                      </a:r>
                    </a:p>
                    <a:p>
                      <a:pPr>
                        <a:lnSpc>
                          <a:spcPct val="115000"/>
                        </a:lnSpc>
                        <a:spcAft>
                          <a:spcPts val="0"/>
                        </a:spcAft>
                      </a:pPr>
                      <a:r>
                        <a:rPr lang="fr-FR" sz="1100" dirty="0">
                          <a:effectLst/>
                        </a:rPr>
                        <a:t>Evènement festif et convivial, le printemps des familles propose des animations, des spectacles, des rencontres et des ateliers pour petits et grands</a:t>
                      </a:r>
                    </a:p>
                    <a:p>
                      <a:pPr>
                        <a:lnSpc>
                          <a:spcPct val="115000"/>
                        </a:lnSpc>
                        <a:spcAft>
                          <a:spcPts val="0"/>
                        </a:spcAft>
                      </a:pPr>
                      <a:r>
                        <a:rPr lang="fr-FR" sz="1100" dirty="0">
                          <a:effectLst/>
                        </a:rPr>
                        <a:t> </a:t>
                      </a:r>
                    </a:p>
                    <a:p>
                      <a:pPr>
                        <a:lnSpc>
                          <a:spcPct val="115000"/>
                        </a:lnSpc>
                        <a:spcAft>
                          <a:spcPts val="0"/>
                        </a:spcAft>
                      </a:pPr>
                      <a:r>
                        <a:rPr lang="fr-FR" sz="1100" dirty="0">
                          <a:effectLst/>
                        </a:rPr>
                        <a:t>Participant à l'évènement</a:t>
                      </a:r>
                    </a:p>
                    <a:p>
                      <a:pPr>
                        <a:lnSpc>
                          <a:spcPct val="115000"/>
                        </a:lnSpc>
                        <a:spcAft>
                          <a:spcPts val="0"/>
                        </a:spcAft>
                      </a:pPr>
                      <a:r>
                        <a:rPr lang="fr-FR" sz="1100" dirty="0">
                          <a:effectLst/>
                        </a:rPr>
                        <a:t> </a:t>
                      </a:r>
                    </a:p>
                    <a:p>
                      <a:pPr>
                        <a:lnSpc>
                          <a:spcPct val="115000"/>
                        </a:lnSpc>
                        <a:spcAft>
                          <a:spcPts val="0"/>
                        </a:spcAft>
                      </a:pPr>
                      <a:r>
                        <a:rPr lang="fr-FR" sz="1100" dirty="0">
                          <a:effectLst/>
                        </a:rPr>
                        <a:t>Participant actif à l'évènement</a:t>
                      </a:r>
                    </a:p>
                    <a:p>
                      <a:pPr>
                        <a:lnSpc>
                          <a:spcPct val="115000"/>
                        </a:lnSpc>
                        <a:spcAft>
                          <a:spcPts val="0"/>
                        </a:spcAft>
                      </a:pPr>
                      <a:r>
                        <a:rPr lang="fr-FR" sz="1100" dirty="0">
                          <a:effectLst/>
                        </a:rPr>
                        <a:t> </a:t>
                      </a:r>
                    </a:p>
                    <a:p>
                      <a:pPr>
                        <a:lnSpc>
                          <a:spcPct val="115000"/>
                        </a:lnSpc>
                        <a:spcAft>
                          <a:spcPts val="0"/>
                        </a:spcAft>
                      </a:pPr>
                      <a:r>
                        <a:rPr lang="fr-FR" sz="1100" dirty="0">
                          <a:effectLst/>
                        </a:rPr>
                        <a:t>Ateliers cuisine 2 fois par mois réunissant en moyenne 8 participants</a:t>
                      </a:r>
                    </a:p>
                    <a:p>
                      <a:pPr>
                        <a:lnSpc>
                          <a:spcPct val="115000"/>
                        </a:lnSpc>
                        <a:spcAft>
                          <a:spcPts val="0"/>
                        </a:spcAft>
                      </a:pPr>
                      <a:r>
                        <a:rPr lang="fr-FR" sz="1100" dirty="0">
                          <a:effectLst/>
                        </a:rPr>
                        <a:t>Exposition photos sur le thème du travail</a:t>
                      </a:r>
                    </a:p>
                    <a:p>
                      <a:pPr>
                        <a:lnSpc>
                          <a:spcPct val="115000"/>
                        </a:lnSpc>
                        <a:spcAft>
                          <a:spcPts val="0"/>
                        </a:spcAft>
                      </a:pPr>
                      <a:r>
                        <a:rPr lang="fr-FR" sz="1100" dirty="0">
                          <a:effectLst/>
                        </a:rPr>
                        <a:t>Centre National des écritures pour la scène (Chartreuse) accueillant pour les éditions 2015 et 2017 trois artistes en résidence d'écriture.</a:t>
                      </a:r>
                    </a:p>
                    <a:p>
                      <a:pPr>
                        <a:lnSpc>
                          <a:spcPct val="115000"/>
                        </a:lnSpc>
                        <a:spcAft>
                          <a:spcPts val="0"/>
                        </a:spcAft>
                      </a:pPr>
                      <a:r>
                        <a:rPr lang="fr-FR" sz="1100" dirty="0">
                          <a:effectLst/>
                        </a:rPr>
                        <a:t> </a:t>
                      </a:r>
                    </a:p>
                    <a:p>
                      <a:pPr>
                        <a:lnSpc>
                          <a:spcPct val="115000"/>
                        </a:lnSpc>
                        <a:spcAft>
                          <a:spcPts val="0"/>
                        </a:spcAft>
                      </a:pPr>
                      <a:r>
                        <a:rPr lang="fr-FR" sz="1100" dirty="0">
                          <a:effectLst/>
                        </a:rPr>
                        <a:t>Printemps des familles et aide technique (atelier et boisson offerte)…</a:t>
                      </a:r>
                    </a:p>
                    <a:p>
                      <a:pPr>
                        <a:lnSpc>
                          <a:spcPct val="115000"/>
                        </a:lnSpc>
                        <a:spcAft>
                          <a:spcPts val="0"/>
                        </a:spcAft>
                      </a:pPr>
                      <a:r>
                        <a:rPr lang="fr-FR" sz="1100" dirty="0">
                          <a:effectLst/>
                        </a:rPr>
                        <a:t>Partenariats : Réso Ados, « Refrain de mon enfance », NAP, Séjours et mini-camps…</a:t>
                      </a:r>
                    </a:p>
                    <a:p>
                      <a:pPr>
                        <a:lnSpc>
                          <a:spcPct val="115000"/>
                        </a:lnSpc>
                        <a:spcAft>
                          <a:spcPts val="0"/>
                        </a:spcAft>
                      </a:pPr>
                      <a:r>
                        <a:rPr lang="fr-FR" sz="1100" dirty="0">
                          <a:effectLst/>
                        </a:rPr>
                        <a:t>projet "On en parle"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556" marR="32556" marT="0" marB="0"/>
                </a:tc>
                <a:tc>
                  <a:txBody>
                    <a:bodyPr/>
                    <a:lstStyle/>
                    <a:p>
                      <a:pPr>
                        <a:lnSpc>
                          <a:spcPct val="115000"/>
                        </a:lnSpc>
                        <a:spcAft>
                          <a:spcPts val="0"/>
                        </a:spcAft>
                      </a:pPr>
                      <a:r>
                        <a:rPr lang="fr-FR" sz="1100" dirty="0">
                          <a:effectLst/>
                        </a:rPr>
                        <a:t>Le nombre de réunions du réseau des partenaires s'est maintenu durant ces 4 dernières années  à trois réunions par an et sont bien fréquentées par un nombre important de travailleurs sociaux. Nous ont rejoints en fin d'année les directeurs de collèges et lycée du canton. Création de mini projets entre participants.</a:t>
                      </a:r>
                    </a:p>
                    <a:p>
                      <a:pPr>
                        <a:lnSpc>
                          <a:spcPct val="115000"/>
                        </a:lnSpc>
                        <a:spcAft>
                          <a:spcPts val="0"/>
                        </a:spcAft>
                      </a:pPr>
                      <a:r>
                        <a:rPr lang="fr-FR" sz="1100" dirty="0">
                          <a:effectLst/>
                        </a:rPr>
                        <a:t>Les objectifs ont été pleinement atteints. La satisfaction exprimée par le public a été significative.</a:t>
                      </a:r>
                    </a:p>
                    <a:p>
                      <a:pPr>
                        <a:lnSpc>
                          <a:spcPct val="115000"/>
                        </a:lnSpc>
                        <a:spcAft>
                          <a:spcPts val="0"/>
                        </a:spcAft>
                      </a:pPr>
                      <a:r>
                        <a:rPr lang="fr-FR" sz="1100" dirty="0">
                          <a:effectLst/>
                        </a:rPr>
                        <a:t>Nous avions évoqué une itinérance du Printemps des familles : cet objectif a été en partie atteint, avec les activités du vendredi à Pujaut mais n'a pas regroupé le public espéré (en termes de nombre)</a:t>
                      </a:r>
                    </a:p>
                    <a:p>
                      <a:pPr>
                        <a:lnSpc>
                          <a:spcPct val="115000"/>
                        </a:lnSpc>
                        <a:spcAft>
                          <a:spcPts val="0"/>
                        </a:spcAft>
                      </a:pPr>
                      <a:r>
                        <a:rPr lang="fr-FR" sz="1100" dirty="0">
                          <a:effectLst/>
                        </a:rPr>
                        <a:t> </a:t>
                      </a:r>
                    </a:p>
                    <a:p>
                      <a:pPr>
                        <a:lnSpc>
                          <a:spcPct val="115000"/>
                        </a:lnSpc>
                        <a:spcAft>
                          <a:spcPts val="0"/>
                        </a:spcAft>
                      </a:pPr>
                      <a:r>
                        <a:rPr lang="fr-FR" sz="1100" dirty="0">
                          <a:effectLst/>
                        </a:rPr>
                        <a:t>Partenariat positif avec le Mas de Carles et le CMS Les Angles</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Elargissement des actions sur les différentes communes.</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Perte du Réso Ados – NAP licenciement de salariés.</a:t>
                      </a:r>
                    </a:p>
                    <a:p>
                      <a:pPr>
                        <a:lnSpc>
                          <a:spcPct val="115000"/>
                        </a:lnSpc>
                        <a:spcAft>
                          <a:spcPts val="0"/>
                        </a:spcAft>
                      </a:pPr>
                      <a:endParaRPr lang="fr-FR" sz="1100" dirty="0" smtClean="0">
                        <a:effectLst/>
                      </a:endParaRPr>
                    </a:p>
                    <a:p>
                      <a:pPr>
                        <a:lnSpc>
                          <a:spcPct val="115000"/>
                        </a:lnSpc>
                        <a:spcAft>
                          <a:spcPts val="0"/>
                        </a:spcAft>
                      </a:pPr>
                      <a:r>
                        <a:rPr lang="fr-FR" sz="1100" dirty="0" smtClean="0">
                          <a:effectLst/>
                        </a:rPr>
                        <a:t>Maintenir </a:t>
                      </a:r>
                      <a:r>
                        <a:rPr lang="fr-FR" sz="1100" dirty="0">
                          <a:effectLst/>
                        </a:rPr>
                        <a:t>le partenariat et le développer sur des projets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556" marR="32556" marT="0" marB="0"/>
                </a:tc>
              </a:tr>
            </a:tbl>
          </a:graphicData>
        </a:graphic>
      </p:graphicFrame>
    </p:spTree>
    <p:extLst>
      <p:ext uri="{BB962C8B-B14F-4D97-AF65-F5344CB8AC3E}">
        <p14:creationId xmlns:p14="http://schemas.microsoft.com/office/powerpoint/2010/main" val="353591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85192"/>
            <a:ext cx="10515600" cy="485192"/>
          </a:xfrm>
        </p:spPr>
        <p:txBody>
          <a:bodyPr>
            <a:normAutofit fontScale="90000"/>
          </a:bodyPr>
          <a:lstStyle/>
          <a:p>
            <a:pPr algn="ctr"/>
            <a:r>
              <a:rPr lang="fr-FR" sz="1600" b="1" dirty="0" smtClean="0"/>
              <a:t/>
            </a:r>
            <a:br>
              <a:rPr lang="fr-FR" sz="1600" b="1" dirty="0" smtClean="0"/>
            </a:br>
            <a:r>
              <a:rPr lang="fr-FR" sz="1800" b="1" dirty="0" smtClean="0"/>
              <a:t>PARTICIPATION </a:t>
            </a:r>
            <a:r>
              <a:rPr lang="fr-FR" sz="1800" b="1" dirty="0"/>
              <a:t>DES HABITANTS</a:t>
            </a:r>
            <a:r>
              <a:rPr lang="fr-FR" sz="1800" dirty="0"/>
              <a:t/>
            </a:r>
            <a:br>
              <a:rPr lang="fr-FR" sz="1800" dirty="0"/>
            </a:br>
            <a:endParaRPr lang="fr-FR" sz="1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89737604"/>
              </p:ext>
            </p:extLst>
          </p:nvPr>
        </p:nvGraphicFramePr>
        <p:xfrm>
          <a:off x="727789" y="850044"/>
          <a:ext cx="10972800" cy="5903253"/>
        </p:xfrm>
        <a:graphic>
          <a:graphicData uri="http://schemas.openxmlformats.org/drawingml/2006/table">
            <a:tbl>
              <a:tblPr firstRow="1" firstCol="1" bandRow="1">
                <a:tableStyleId>{5C22544A-7EE6-4342-B048-85BDC9FD1C3A}</a:tableStyleId>
              </a:tblPr>
              <a:tblGrid>
                <a:gridCol w="3678856"/>
                <a:gridCol w="3635959"/>
                <a:gridCol w="3657985"/>
              </a:tblGrid>
              <a:tr h="312459">
                <a:tc>
                  <a:txBody>
                    <a:bodyPr/>
                    <a:lstStyle/>
                    <a:p>
                      <a:pPr algn="ctr">
                        <a:lnSpc>
                          <a:spcPct val="115000"/>
                        </a:lnSpc>
                        <a:spcAft>
                          <a:spcPts val="0"/>
                        </a:spcAft>
                      </a:pPr>
                      <a:r>
                        <a:rPr lang="fr-FR" sz="1100" dirty="0">
                          <a:effectLst/>
                        </a:rPr>
                        <a:t>Contribution du Centre Social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15" marR="37015" marT="0" marB="0"/>
                </a:tc>
                <a:tc>
                  <a:txBody>
                    <a:bodyPr/>
                    <a:lstStyle/>
                    <a:p>
                      <a:pPr algn="ctr">
                        <a:lnSpc>
                          <a:spcPct val="115000"/>
                        </a:lnSpc>
                        <a:spcAft>
                          <a:spcPts val="0"/>
                        </a:spcAft>
                      </a:pPr>
                      <a:r>
                        <a:rPr lang="fr-FR" sz="1100">
                          <a:effectLst/>
                        </a:rPr>
                        <a:t>Les données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7015" marR="37015" marT="0" marB="0"/>
                </a:tc>
                <a:tc>
                  <a:txBody>
                    <a:bodyPr/>
                    <a:lstStyle/>
                    <a:p>
                      <a:pPr algn="ctr">
                        <a:lnSpc>
                          <a:spcPct val="115000"/>
                        </a:lnSpc>
                        <a:spcAft>
                          <a:spcPts val="0"/>
                        </a:spcAft>
                      </a:pPr>
                      <a:r>
                        <a:rPr lang="fr-FR" sz="1100">
                          <a:effectLst/>
                        </a:rPr>
                        <a:t>Constats/ évaluation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7015" marR="37015" marT="0" marB="0"/>
                </a:tc>
              </a:tr>
              <a:tr h="181375">
                <a:tc gridSpan="3">
                  <a:txBody>
                    <a:bodyPr/>
                    <a:lstStyle/>
                    <a:p>
                      <a:pPr algn="just">
                        <a:lnSpc>
                          <a:spcPct val="115000"/>
                        </a:lnSpc>
                        <a:spcAft>
                          <a:spcPts val="0"/>
                        </a:spcAft>
                      </a:pPr>
                      <a:r>
                        <a:rPr lang="fr-FR" sz="1100">
                          <a:effectLst/>
                        </a:rPr>
                        <a:t>Critère : développer et formaliser la participation des habitants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7015" marR="37015" marT="0" marB="0"/>
                </a:tc>
                <a:tc hMerge="1">
                  <a:txBody>
                    <a:bodyPr/>
                    <a:lstStyle/>
                    <a:p>
                      <a:endParaRPr lang="fr-FR"/>
                    </a:p>
                  </a:txBody>
                  <a:tcPr/>
                </a:tc>
                <a:tc hMerge="1">
                  <a:txBody>
                    <a:bodyPr/>
                    <a:lstStyle/>
                    <a:p>
                      <a:endParaRPr lang="fr-FR"/>
                    </a:p>
                  </a:txBody>
                  <a:tcPr/>
                </a:tc>
              </a:tr>
              <a:tr h="5383494">
                <a:tc>
                  <a:txBody>
                    <a:bodyPr/>
                    <a:lstStyle/>
                    <a:p>
                      <a:pPr algn="just">
                        <a:lnSpc>
                          <a:spcPct val="115000"/>
                        </a:lnSpc>
                        <a:spcAft>
                          <a:spcPts val="0"/>
                        </a:spcAft>
                      </a:pPr>
                      <a:r>
                        <a:rPr lang="fr-FR" sz="1100" dirty="0">
                          <a:effectLst/>
                        </a:rPr>
                        <a:t>Être à l’écoute des habitants, recueillir leurs souhaits et leurs remarques</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Favoriser les relations entre les habitants</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Faire connaitre le centre social : informer les habitants de l’actualité du centre.</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nSpc>
                          <a:spcPct val="115000"/>
                        </a:lnSpc>
                        <a:spcAft>
                          <a:spcPts val="0"/>
                        </a:spcAft>
                      </a:pPr>
                      <a:r>
                        <a:rPr lang="fr-FR" sz="1100" dirty="0">
                          <a:effectLst/>
                        </a:rPr>
                        <a:t>Animer des actions, des ateliers</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S’engager dans la vie du centre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Participer aux décisions et projet du Centre Culturel et Social Tôtout'Arts </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Développer des espaces de parole : « on en parle », le café des seniors, café bavard, </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Permettre à des artistes de la région d’exposer leurs œuvres au Centre Culturel et Social</a:t>
                      </a:r>
                    </a:p>
                    <a:p>
                      <a:pPr>
                        <a:lnSpc>
                          <a:spcPct val="115000"/>
                        </a:lnSpc>
                        <a:spcAft>
                          <a:spcPts val="0"/>
                        </a:spcAft>
                      </a:pPr>
                      <a:r>
                        <a:rPr lang="fr-FR" sz="1100" dirty="0">
                          <a:effectLst/>
                        </a:rPr>
                        <a:t> </a:t>
                      </a:r>
                    </a:p>
                    <a:p>
                      <a:pPr>
                        <a:lnSpc>
                          <a:spcPct val="115000"/>
                        </a:lnSpc>
                        <a:spcAft>
                          <a:spcPts val="0"/>
                        </a:spcAft>
                      </a:pPr>
                      <a:r>
                        <a:rPr lang="fr-FR" sz="1100" dirty="0">
                          <a:effectLst/>
                        </a:rPr>
                        <a:t>Faire se rencontrer par le chant des personnes ayant envie de se détendre et de s’exprimer avec un répertoire vocal de chants du monde</a:t>
                      </a:r>
                    </a:p>
                    <a:p>
                      <a:pPr>
                        <a:lnSpc>
                          <a:spcPct val="115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15" marR="37015" marT="0" marB="0"/>
                </a:tc>
                <a:tc>
                  <a:txBody>
                    <a:bodyPr/>
                    <a:lstStyle/>
                    <a:p>
                      <a:pPr algn="just">
                        <a:lnSpc>
                          <a:spcPct val="115000"/>
                        </a:lnSpc>
                        <a:spcAft>
                          <a:spcPts val="0"/>
                        </a:spcAft>
                      </a:pPr>
                      <a:r>
                        <a:rPr lang="fr-FR" sz="1100" dirty="0">
                          <a:effectLst/>
                        </a:rPr>
                        <a:t>Formalisation d’un collectif de bénévoles de l’espace senior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Valorisation du bénévolat en nombres, en jours et en heures.</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nSpc>
                          <a:spcPct val="115000"/>
                        </a:lnSpc>
                        <a:spcAft>
                          <a:spcPts val="0"/>
                        </a:spcAft>
                      </a:pPr>
                      <a:r>
                        <a:rPr lang="fr-FR" sz="1100" dirty="0">
                          <a:effectLst/>
                        </a:rPr>
                        <a:t>Communication de l’information   par mail, plaquettes, tracts…</a:t>
                      </a:r>
                    </a:p>
                    <a:p>
                      <a:pPr algn="just">
                        <a:lnSpc>
                          <a:spcPct val="115000"/>
                        </a:lnSpc>
                        <a:spcAft>
                          <a:spcPts val="0"/>
                        </a:spcAft>
                      </a:pPr>
                      <a:r>
                        <a:rPr lang="fr-FR" sz="1100" dirty="0">
                          <a:effectLst/>
                        </a:rPr>
                        <a:t> </a:t>
                      </a:r>
                    </a:p>
                    <a:p>
                      <a:pPr>
                        <a:lnSpc>
                          <a:spcPct val="115000"/>
                        </a:lnSpc>
                        <a:spcAft>
                          <a:spcPts val="0"/>
                        </a:spcAft>
                      </a:pPr>
                      <a:r>
                        <a:rPr lang="fr-FR" sz="1100" dirty="0">
                          <a:effectLst/>
                        </a:rPr>
                        <a:t>Nombre de nouveaux usagers inscrits aux ateliers et actions du CS.</a:t>
                      </a:r>
                    </a:p>
                    <a:p>
                      <a:pPr>
                        <a:lnSpc>
                          <a:spcPct val="115000"/>
                        </a:lnSpc>
                        <a:spcAft>
                          <a:spcPts val="0"/>
                        </a:spcAft>
                      </a:pPr>
                      <a:r>
                        <a:rPr lang="fr-FR" sz="1100" dirty="0">
                          <a:effectLst/>
                        </a:rPr>
                        <a:t>Nombre d’usagers s’investissant dans des commissions de travail et de réflexion.</a:t>
                      </a:r>
                    </a:p>
                    <a:p>
                      <a:pPr>
                        <a:lnSpc>
                          <a:spcPct val="115000"/>
                        </a:lnSpc>
                        <a:spcAft>
                          <a:spcPts val="0"/>
                        </a:spcAft>
                      </a:pPr>
                      <a:r>
                        <a:rPr lang="fr-FR" sz="1100" dirty="0">
                          <a:effectLst/>
                        </a:rPr>
                        <a:t>Nombre d’usagers s’investissant dans les instances institutionnelles.</a:t>
                      </a:r>
                    </a:p>
                    <a:p>
                      <a:pPr>
                        <a:lnSpc>
                          <a:spcPct val="115000"/>
                        </a:lnSpc>
                        <a:spcAft>
                          <a:spcPts val="0"/>
                        </a:spcAft>
                      </a:pPr>
                      <a:r>
                        <a:rPr lang="fr-FR" sz="1100" dirty="0">
                          <a:effectLst/>
                        </a:rPr>
                        <a:t>Nombre de projets d’actions portés par les habitants.</a:t>
                      </a:r>
                    </a:p>
                    <a:p>
                      <a:pPr>
                        <a:lnSpc>
                          <a:spcPct val="115000"/>
                        </a:lnSpc>
                        <a:spcAft>
                          <a:spcPts val="0"/>
                        </a:spcAft>
                      </a:pPr>
                      <a:r>
                        <a:rPr lang="fr-FR" sz="1100" dirty="0">
                          <a:effectLst/>
                        </a:rPr>
                        <a:t> </a:t>
                      </a:r>
                    </a:p>
                    <a:p>
                      <a:pPr>
                        <a:lnSpc>
                          <a:spcPct val="115000"/>
                        </a:lnSpc>
                        <a:spcAft>
                          <a:spcPts val="0"/>
                        </a:spcAft>
                      </a:pPr>
                      <a:r>
                        <a:rPr lang="fr-FR" sz="1100" dirty="0">
                          <a:effectLst/>
                        </a:rPr>
                        <a:t>Implication et participation des habitants sur territoire intercommunal</a:t>
                      </a:r>
                    </a:p>
                    <a:p>
                      <a:pPr>
                        <a:lnSpc>
                          <a:spcPct val="115000"/>
                        </a:lnSpc>
                        <a:spcAft>
                          <a:spcPts val="0"/>
                        </a:spcAft>
                      </a:pPr>
                      <a:r>
                        <a:rPr lang="fr-FR" sz="1100" dirty="0">
                          <a:effectLst/>
                        </a:rPr>
                        <a:t> </a:t>
                      </a:r>
                    </a:p>
                    <a:p>
                      <a:pPr>
                        <a:lnSpc>
                          <a:spcPct val="115000"/>
                        </a:lnSpc>
                        <a:spcAft>
                          <a:spcPts val="0"/>
                        </a:spcAft>
                      </a:pPr>
                      <a:r>
                        <a:rPr lang="fr-FR" sz="1100" dirty="0">
                          <a:effectLst/>
                        </a:rPr>
                        <a:t>Un mois / Un artiste/ Un vernissage</a:t>
                      </a:r>
                    </a:p>
                    <a:p>
                      <a:pPr>
                        <a:lnSpc>
                          <a:spcPct val="115000"/>
                        </a:lnSpc>
                        <a:spcAft>
                          <a:spcPts val="0"/>
                        </a:spcAft>
                      </a:pPr>
                      <a:r>
                        <a:rPr lang="fr-FR" sz="1100" dirty="0">
                          <a:effectLst/>
                        </a:rPr>
                        <a:t>Relais de la presse</a:t>
                      </a:r>
                    </a:p>
                    <a:p>
                      <a:pPr>
                        <a:lnSpc>
                          <a:spcPct val="115000"/>
                        </a:lnSpc>
                        <a:spcAft>
                          <a:spcPts val="0"/>
                        </a:spcAft>
                      </a:pPr>
                      <a:r>
                        <a:rPr lang="fr-FR" sz="1100" dirty="0">
                          <a:effectLst/>
                        </a:rPr>
                        <a:t> </a:t>
                      </a:r>
                    </a:p>
                    <a:p>
                      <a:pPr>
                        <a:lnSpc>
                          <a:spcPct val="115000"/>
                        </a:lnSpc>
                        <a:spcAft>
                          <a:spcPts val="0"/>
                        </a:spcAft>
                      </a:pPr>
                      <a:r>
                        <a:rPr lang="fr-FR" sz="1100" dirty="0">
                          <a:effectLst/>
                        </a:rPr>
                        <a:t>Nombre de participants</a:t>
                      </a:r>
                    </a:p>
                    <a:p>
                      <a:pPr>
                        <a:lnSpc>
                          <a:spcPct val="115000"/>
                        </a:lnSpc>
                        <a:spcAft>
                          <a:spcPts val="0"/>
                        </a:spcAft>
                      </a:pPr>
                      <a:r>
                        <a:rPr lang="fr-FR" sz="1100" dirty="0">
                          <a:effectLst/>
                        </a:rPr>
                        <a:t>L’assiduité des personnes à l’activité chant.</a:t>
                      </a:r>
                    </a:p>
                    <a:p>
                      <a:pPr>
                        <a:lnSpc>
                          <a:spcPct val="115000"/>
                        </a:lnSpc>
                        <a:spcAft>
                          <a:spcPts val="0"/>
                        </a:spcAft>
                      </a:pPr>
                      <a:r>
                        <a:rPr lang="fr-FR" sz="1100" dirty="0">
                          <a:effectLst/>
                        </a:rPr>
                        <a:t>L’envie de créer de nouveaux projets, partenariats avec d’autres chorales.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15" marR="37015" marT="0" marB="0"/>
                </a:tc>
                <a:tc>
                  <a:txBody>
                    <a:bodyPr/>
                    <a:lstStyle/>
                    <a:p>
                      <a:pPr algn="just">
                        <a:lnSpc>
                          <a:spcPct val="115000"/>
                        </a:lnSpc>
                        <a:spcAft>
                          <a:spcPts val="0"/>
                        </a:spcAft>
                      </a:pPr>
                      <a:r>
                        <a:rPr lang="fr-FR" sz="1100" dirty="0">
                          <a:effectLst/>
                        </a:rPr>
                        <a:t>Développer les collaborations et maintenir l’effectif du nombre de participants. </a:t>
                      </a:r>
                    </a:p>
                    <a:p>
                      <a:pPr algn="just">
                        <a:lnSpc>
                          <a:spcPct val="115000"/>
                        </a:lnSpc>
                        <a:spcAft>
                          <a:spcPts val="0"/>
                        </a:spcAft>
                      </a:pPr>
                      <a:r>
                        <a:rPr lang="fr-FR" sz="1100" dirty="0">
                          <a:effectLst/>
                        </a:rPr>
                        <a:t> </a:t>
                      </a:r>
                    </a:p>
                    <a:p>
                      <a:pPr>
                        <a:lnSpc>
                          <a:spcPct val="115000"/>
                        </a:lnSpc>
                        <a:spcAft>
                          <a:spcPts val="0"/>
                        </a:spcAft>
                      </a:pPr>
                      <a:r>
                        <a:rPr lang="fr-FR" sz="1100" dirty="0">
                          <a:effectLst/>
                        </a:rPr>
                        <a:t>Force de proposition et de réflexion, le nombre de bénévoles a fortement augmenté ces deux dernières années.   </a:t>
                      </a:r>
                    </a:p>
                    <a:p>
                      <a:pPr algn="just">
                        <a:lnSpc>
                          <a:spcPct val="115000"/>
                        </a:lnSpc>
                        <a:spcAft>
                          <a:spcPts val="0"/>
                        </a:spcAft>
                      </a:pPr>
                      <a:r>
                        <a:rPr lang="fr-FR" sz="1100" dirty="0">
                          <a:effectLst/>
                        </a:rPr>
                        <a:t>Rassembler nos modes de communication pour les rendre plus lisibles, visibles et efficaces.</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Les effectifs et la participation des  bénévoles sont les forces du CS. Impliqués dans la vie du centre, les habitants apportent des idées, du renouveau et permettent la réalisation de certains actions et ateliers.</a:t>
                      </a:r>
                    </a:p>
                    <a:p>
                      <a:pPr>
                        <a:lnSpc>
                          <a:spcPct val="115000"/>
                        </a:lnSpc>
                        <a:spcAft>
                          <a:spcPts val="0"/>
                        </a:spcAft>
                      </a:pPr>
                      <a:r>
                        <a:rPr lang="fr-FR" sz="1100" dirty="0">
                          <a:effectLst/>
                        </a:rPr>
                        <a:t> </a:t>
                      </a:r>
                    </a:p>
                    <a:p>
                      <a:pPr>
                        <a:lnSpc>
                          <a:spcPct val="115000"/>
                        </a:lnSpc>
                        <a:spcAft>
                          <a:spcPts val="0"/>
                        </a:spcAft>
                      </a:pPr>
                      <a:r>
                        <a:rPr lang="fr-FR" sz="1100" dirty="0">
                          <a:effectLst/>
                        </a:rPr>
                        <a:t>Projets à renouveler </a:t>
                      </a:r>
                    </a:p>
                    <a:p>
                      <a:pPr>
                        <a:lnSpc>
                          <a:spcPct val="115000"/>
                        </a:lnSpc>
                        <a:spcAft>
                          <a:spcPts val="0"/>
                        </a:spcAft>
                      </a:pPr>
                      <a:r>
                        <a:rPr lang="fr-FR" sz="1100" dirty="0">
                          <a:effectLst/>
                        </a:rPr>
                        <a:t>Une liste d’attente des exposants chaque année. Le public reste nombreux, intéressé et fidèle. </a:t>
                      </a:r>
                    </a:p>
                    <a:p>
                      <a:pPr>
                        <a:lnSpc>
                          <a:spcPct val="115000"/>
                        </a:lnSpc>
                        <a:spcAft>
                          <a:spcPts val="0"/>
                        </a:spcAft>
                      </a:pPr>
                      <a:r>
                        <a:rPr lang="fr-FR" sz="1100" dirty="0">
                          <a:effectLst/>
                        </a:rPr>
                        <a:t>Les vernissages se déroulent différemment en fonction de l’artiste. Ce sont de grands moments de partage.</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Adultes, Jeunes retraités, seniors se rencontrent une fois par semaine pour chanter et approfondir leur apprentissage des chants. Un groupe de choriste homogène pour des projets ambitieux.</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15" marR="37015" marT="0" marB="0"/>
                </a:tc>
              </a:tr>
            </a:tbl>
          </a:graphicData>
        </a:graphic>
      </p:graphicFrame>
    </p:spTree>
    <p:extLst>
      <p:ext uri="{BB962C8B-B14F-4D97-AF65-F5344CB8AC3E}">
        <p14:creationId xmlns:p14="http://schemas.microsoft.com/office/powerpoint/2010/main" val="402260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89249"/>
            <a:ext cx="10515600" cy="617668"/>
          </a:xfrm>
        </p:spPr>
        <p:txBody>
          <a:bodyPr>
            <a:normAutofit fontScale="90000"/>
          </a:bodyPr>
          <a:lstStyle/>
          <a:p>
            <a:pPr algn="ctr"/>
            <a:r>
              <a:rPr lang="fr-FR" sz="1800" b="1" dirty="0" smtClean="0"/>
              <a:t/>
            </a:r>
            <a:br>
              <a:rPr lang="fr-FR" sz="1800" b="1" dirty="0" smtClean="0"/>
            </a:br>
            <a:r>
              <a:rPr lang="fr-FR" sz="1800" b="1" dirty="0"/>
              <a:t/>
            </a:r>
            <a:br>
              <a:rPr lang="fr-FR" sz="1800" b="1" dirty="0"/>
            </a:br>
            <a:r>
              <a:rPr lang="fr-FR" sz="1800" b="1" dirty="0" smtClean="0"/>
              <a:t/>
            </a:r>
            <a:br>
              <a:rPr lang="fr-FR" sz="1800" b="1" dirty="0" smtClean="0"/>
            </a:br>
            <a:r>
              <a:rPr lang="fr-FR" sz="1800" b="1" dirty="0"/>
              <a:t/>
            </a:r>
            <a:br>
              <a:rPr lang="fr-FR" sz="1800" b="1" dirty="0"/>
            </a:br>
            <a:r>
              <a:rPr lang="fr-FR" sz="1800" b="1" dirty="0" smtClean="0"/>
              <a:t/>
            </a:r>
            <a:br>
              <a:rPr lang="fr-FR" sz="1800" b="1" dirty="0" smtClean="0"/>
            </a:br>
            <a:r>
              <a:rPr lang="fr-FR" sz="1800" b="1" dirty="0" smtClean="0"/>
              <a:t>SOLIDARITE</a:t>
            </a:r>
            <a:r>
              <a:rPr lang="fr-FR" sz="1800" b="1" dirty="0"/>
              <a:t/>
            </a:r>
            <a:br>
              <a:rPr lang="fr-FR" sz="1800" b="1" dirty="0"/>
            </a:b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21407350"/>
              </p:ext>
            </p:extLst>
          </p:nvPr>
        </p:nvGraphicFramePr>
        <p:xfrm>
          <a:off x="755780" y="899873"/>
          <a:ext cx="11103428" cy="5783580"/>
        </p:xfrm>
        <a:graphic>
          <a:graphicData uri="http://schemas.openxmlformats.org/drawingml/2006/table">
            <a:tbl>
              <a:tblPr firstRow="1" firstCol="1" bandRow="1">
                <a:tableStyleId>{5C22544A-7EE6-4342-B048-85BDC9FD1C3A}</a:tableStyleId>
              </a:tblPr>
              <a:tblGrid>
                <a:gridCol w="3614567"/>
                <a:gridCol w="3572417"/>
                <a:gridCol w="3916444"/>
              </a:tblGrid>
              <a:tr h="281094">
                <a:tc>
                  <a:txBody>
                    <a:bodyPr/>
                    <a:lstStyle/>
                    <a:p>
                      <a:pPr algn="ctr">
                        <a:lnSpc>
                          <a:spcPct val="115000"/>
                        </a:lnSpc>
                        <a:spcAft>
                          <a:spcPts val="0"/>
                        </a:spcAft>
                      </a:pPr>
                      <a:r>
                        <a:rPr lang="fr-FR" sz="1100" dirty="0">
                          <a:effectLst/>
                        </a:rPr>
                        <a:t>Contribution du Centre Social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062" marR="33062" marT="0" marB="0"/>
                </a:tc>
                <a:tc>
                  <a:txBody>
                    <a:bodyPr/>
                    <a:lstStyle/>
                    <a:p>
                      <a:pPr algn="ctr">
                        <a:lnSpc>
                          <a:spcPct val="115000"/>
                        </a:lnSpc>
                        <a:spcAft>
                          <a:spcPts val="0"/>
                        </a:spcAft>
                      </a:pPr>
                      <a:r>
                        <a:rPr lang="fr-FR" sz="1100">
                          <a:effectLst/>
                        </a:rPr>
                        <a:t>Les données</a:t>
                      </a:r>
                    </a:p>
                    <a:p>
                      <a:pPr algn="ctr">
                        <a:lnSpc>
                          <a:spcPct val="115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3062" marR="33062" marT="0" marB="0"/>
                </a:tc>
                <a:tc>
                  <a:txBody>
                    <a:bodyPr/>
                    <a:lstStyle/>
                    <a:p>
                      <a:pPr algn="ctr">
                        <a:lnSpc>
                          <a:spcPct val="115000"/>
                        </a:lnSpc>
                        <a:spcAft>
                          <a:spcPts val="0"/>
                        </a:spcAft>
                      </a:pPr>
                      <a:r>
                        <a:rPr lang="fr-FR" sz="1100">
                          <a:effectLst/>
                        </a:rPr>
                        <a:t>Constats/ évaluation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3062" marR="33062" marT="0" marB="0"/>
                </a:tc>
              </a:tr>
              <a:tr h="139596">
                <a:tc gridSpan="3">
                  <a:txBody>
                    <a:bodyPr/>
                    <a:lstStyle/>
                    <a:p>
                      <a:pPr algn="just">
                        <a:lnSpc>
                          <a:spcPct val="115000"/>
                        </a:lnSpc>
                        <a:spcAft>
                          <a:spcPts val="0"/>
                        </a:spcAft>
                      </a:pPr>
                      <a:r>
                        <a:rPr lang="fr-FR" sz="1100">
                          <a:effectLst/>
                        </a:rPr>
                        <a:t>Critère : Renforcer le lien social entre les habitants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3062" marR="33062" marT="0" marB="0"/>
                </a:tc>
                <a:tc hMerge="1">
                  <a:txBody>
                    <a:bodyPr/>
                    <a:lstStyle/>
                    <a:p>
                      <a:endParaRPr lang="fr-FR"/>
                    </a:p>
                  </a:txBody>
                  <a:tcPr/>
                </a:tc>
                <a:tc hMerge="1">
                  <a:txBody>
                    <a:bodyPr/>
                    <a:lstStyle/>
                    <a:p>
                      <a:endParaRPr lang="fr-FR"/>
                    </a:p>
                  </a:txBody>
                  <a:tcPr/>
                </a:tc>
              </a:tr>
              <a:tr h="4716344">
                <a:tc>
                  <a:txBody>
                    <a:bodyPr/>
                    <a:lstStyle/>
                    <a:p>
                      <a:pPr algn="just">
                        <a:lnSpc>
                          <a:spcPct val="115000"/>
                        </a:lnSpc>
                        <a:spcAft>
                          <a:spcPts val="0"/>
                        </a:spcAft>
                      </a:pPr>
                      <a:r>
                        <a:rPr lang="fr-FR" sz="1100" dirty="0">
                          <a:effectLst/>
                        </a:rPr>
                        <a:t>Prise en compte des personnes âgées dans le cadre du</a:t>
                      </a:r>
                    </a:p>
                    <a:p>
                      <a:pPr algn="just">
                        <a:lnSpc>
                          <a:spcPct val="115000"/>
                        </a:lnSpc>
                        <a:spcAft>
                          <a:spcPts val="0"/>
                        </a:spcAft>
                      </a:pPr>
                      <a:r>
                        <a:rPr lang="fr-FR" sz="1100" dirty="0">
                          <a:effectLst/>
                        </a:rPr>
                        <a:t>projet social.</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Calendrier de rencontres et d’animation collective :</a:t>
                      </a:r>
                    </a:p>
                    <a:p>
                      <a:pPr algn="just">
                        <a:lnSpc>
                          <a:spcPct val="115000"/>
                        </a:lnSpc>
                        <a:spcAft>
                          <a:spcPts val="0"/>
                        </a:spcAft>
                      </a:pPr>
                      <a:r>
                        <a:rPr lang="fr-FR" sz="1100" dirty="0">
                          <a:effectLst/>
                        </a:rPr>
                        <a:t>Le goûter de Noël des enfants, les sorties, la rentrée des familles, les ateliers parents-enfants…).</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Projets inter secteurs et intergénérationnels, les</a:t>
                      </a:r>
                    </a:p>
                    <a:p>
                      <a:pPr algn="just">
                        <a:lnSpc>
                          <a:spcPct val="115000"/>
                        </a:lnSpc>
                        <a:spcAft>
                          <a:spcPts val="0"/>
                        </a:spcAft>
                      </a:pPr>
                      <a:r>
                        <a:rPr lang="fr-FR" sz="1100" dirty="0">
                          <a:effectLst/>
                        </a:rPr>
                        <a:t>animations de rue, les fêtes du CS</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Développer des projets culturels, sociaux et solidaires comme support de</a:t>
                      </a:r>
                    </a:p>
                    <a:p>
                      <a:pPr algn="just">
                        <a:lnSpc>
                          <a:spcPct val="115000"/>
                        </a:lnSpc>
                        <a:spcAft>
                          <a:spcPts val="0"/>
                        </a:spcAft>
                      </a:pPr>
                      <a:r>
                        <a:rPr lang="fr-FR" sz="1100" dirty="0">
                          <a:effectLst/>
                        </a:rPr>
                        <a:t>lien social</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La cuisine participative</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062" marR="33062" marT="0" marB="0"/>
                </a:tc>
                <a:tc>
                  <a:txBody>
                    <a:bodyPr/>
                    <a:lstStyle/>
                    <a:p>
                      <a:pPr algn="just">
                        <a:lnSpc>
                          <a:spcPct val="115000"/>
                        </a:lnSpc>
                        <a:spcAft>
                          <a:spcPts val="0"/>
                        </a:spcAft>
                      </a:pPr>
                      <a:r>
                        <a:rPr lang="fr-FR" sz="1100" dirty="0">
                          <a:effectLst/>
                        </a:rPr>
                        <a:t>Evolution du nombre de données quantitatives et qualitatives concernant le pôle seniors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Utilisation effective de certaines données dans l'élaboration de projets d'actions en direction des enfants et de leurs parents.</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Evolution du nombre de personnes fréquentant les activités et évènements délocalisés.</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Projet Guingalé: constitution d'une commission Guingalé mise en place par des bénévoles et organisation de manifestations (repas solidaires).36 Parrainages et des réunions parrains.</a:t>
                      </a:r>
                    </a:p>
                    <a:p>
                      <a:pPr algn="just">
                        <a:lnSpc>
                          <a:spcPct val="115000"/>
                        </a:lnSpc>
                        <a:spcAft>
                          <a:spcPts val="0"/>
                        </a:spcAft>
                      </a:pPr>
                      <a:r>
                        <a:rPr lang="fr-FR" sz="1100" dirty="0">
                          <a:effectLst/>
                        </a:rPr>
                        <a:t>Projet Burkin'Arts: voyage au Burkina, rencontre d'artistes et découvertes des cultures Burkinabaise. Accueil d'artistes de qualité le temps d'un évènement culturel, artistique et solidaire .Ces manifestations ont lieu tous les deux ans au CS.</a:t>
                      </a:r>
                    </a:p>
                    <a:p>
                      <a:pPr algn="just">
                        <a:lnSpc>
                          <a:spcPct val="115000"/>
                        </a:lnSpc>
                        <a:spcAft>
                          <a:spcPts val="0"/>
                        </a:spcAft>
                      </a:pPr>
                      <a:r>
                        <a:rPr lang="fr-FR" sz="1100" dirty="0">
                          <a:effectLst/>
                        </a:rPr>
                        <a:t>Le Système d'Echange Local: Tric Trac Troc </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Recensement des personnes en difficultés par le biais des actions.</a:t>
                      </a:r>
                    </a:p>
                    <a:p>
                      <a:pPr algn="just">
                        <a:lnSpc>
                          <a:spcPct val="115000"/>
                        </a:lnSpc>
                        <a:spcAft>
                          <a:spcPts val="0"/>
                        </a:spcAft>
                      </a:pPr>
                      <a:r>
                        <a:rPr lang="fr-FR" sz="1100" dirty="0">
                          <a:effectLst/>
                        </a:rPr>
                        <a:t>Evolution importante du nombre de repas servis au restaurant participatif.</a:t>
                      </a:r>
                    </a:p>
                    <a:p>
                      <a:pPr algn="just">
                        <a:lnSpc>
                          <a:spcPct val="115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062" marR="33062" marT="0" marB="0"/>
                </a:tc>
                <a:tc>
                  <a:txBody>
                    <a:bodyPr/>
                    <a:lstStyle/>
                    <a:p>
                      <a:pPr algn="just">
                        <a:lnSpc>
                          <a:spcPct val="115000"/>
                        </a:lnSpc>
                        <a:spcAft>
                          <a:spcPts val="0"/>
                        </a:spcAft>
                      </a:pPr>
                      <a:r>
                        <a:rPr lang="fr-FR" sz="1100" dirty="0">
                          <a:effectLst/>
                        </a:rPr>
                        <a:t>La création de l'Espace senior permet la prise en compte des personnes âgées au sein de la structure.  Dynamique participative et augmentation de la fréquentation des usagers.</a:t>
                      </a:r>
                    </a:p>
                    <a:p>
                      <a:pPr algn="just">
                        <a:lnSpc>
                          <a:spcPct val="115000"/>
                        </a:lnSpc>
                        <a:spcAft>
                          <a:spcPts val="0"/>
                        </a:spcAft>
                      </a:pPr>
                      <a:r>
                        <a:rPr lang="fr-FR" sz="1100" dirty="0">
                          <a:effectLst/>
                        </a:rPr>
                        <a:t>Refaire du lien direct avec les familles et faire de ses rencontres des temps qui permettent d’exprimer les besoins et les attentes du public.</a:t>
                      </a:r>
                    </a:p>
                    <a:p>
                      <a:pPr algn="just">
                        <a:lnSpc>
                          <a:spcPct val="115000"/>
                        </a:lnSpc>
                        <a:spcAft>
                          <a:spcPts val="0"/>
                        </a:spcAft>
                      </a:pPr>
                      <a:r>
                        <a:rPr lang="fr-FR" sz="1100" dirty="0">
                          <a:effectLst/>
                        </a:rPr>
                        <a:t> </a:t>
                      </a:r>
                    </a:p>
                    <a:p>
                      <a:pPr algn="just">
                        <a:lnSpc>
                          <a:spcPct val="115000"/>
                        </a:lnSpc>
                        <a:spcAft>
                          <a:spcPts val="0"/>
                        </a:spcAft>
                      </a:pPr>
                      <a:r>
                        <a:rPr lang="fr-FR" sz="1100" dirty="0">
                          <a:effectLst/>
                        </a:rPr>
                        <a:t>Réunions d’informations collectives seniors et familles. Des réunions entre intervenants, salariés et bénévoles devraient être organisées… un réel travail devrait être organisé en ce sens dans les années à venir.</a:t>
                      </a:r>
                    </a:p>
                    <a:p>
                      <a:pPr>
                        <a:lnSpc>
                          <a:spcPct val="115000"/>
                        </a:lnSpc>
                        <a:spcAft>
                          <a:spcPts val="0"/>
                        </a:spcAft>
                      </a:pPr>
                      <a:r>
                        <a:rPr lang="fr-FR" sz="1100" dirty="0">
                          <a:effectLst/>
                        </a:rPr>
                        <a:t> </a:t>
                      </a:r>
                    </a:p>
                    <a:p>
                      <a:pPr algn="just">
                        <a:lnSpc>
                          <a:spcPct val="115000"/>
                        </a:lnSpc>
                        <a:spcAft>
                          <a:spcPts val="0"/>
                        </a:spcAft>
                      </a:pPr>
                      <a:r>
                        <a:rPr lang="fr-FR" sz="1100" dirty="0">
                          <a:effectLst/>
                        </a:rPr>
                        <a:t>Développer des projets culturels, sociaux et solidaires comme support de lien social fait partie des grandes priorités de notre projet précédent et futur. La réorganisation   interne (salariés, bénévoles) permet notamment  d’atteindre de manière satisfaisante cet objectif.</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La cuisine participative est un exemple de fonctionnement du Centre Culturel et Social Tôtout'Arts en animation globale : accueil,  ateliers multiples, transversalité avec les différents services et SOLIDARITE…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062" marR="33062" marT="0" marB="0"/>
                </a:tc>
              </a:tr>
            </a:tbl>
          </a:graphicData>
        </a:graphic>
      </p:graphicFrame>
    </p:spTree>
    <p:extLst>
      <p:ext uri="{BB962C8B-B14F-4D97-AF65-F5344CB8AC3E}">
        <p14:creationId xmlns:p14="http://schemas.microsoft.com/office/powerpoint/2010/main" val="209925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6414" y="953045"/>
            <a:ext cx="10515600" cy="418646"/>
          </a:xfrm>
        </p:spPr>
        <p:txBody>
          <a:bodyPr>
            <a:normAutofit fontScale="90000"/>
          </a:bodyPr>
          <a:lstStyle/>
          <a:p>
            <a:pPr algn="ctr"/>
            <a:r>
              <a:rPr lang="fr-FR" sz="1600" b="1" dirty="0" smtClean="0"/>
              <a:t/>
            </a:r>
            <a:br>
              <a:rPr lang="fr-FR" sz="1600" b="1" dirty="0" smtClean="0"/>
            </a:br>
            <a:r>
              <a:rPr lang="fr-FR" sz="1600" b="1" dirty="0"/>
              <a:t/>
            </a:r>
            <a:br>
              <a:rPr lang="fr-FR" sz="1600" b="1" dirty="0"/>
            </a:br>
            <a:r>
              <a:rPr lang="fr-FR" sz="1800" b="1" dirty="0" smtClean="0"/>
              <a:t>Synthèse </a:t>
            </a:r>
            <a:r>
              <a:rPr lang="fr-FR" sz="1800" b="1" dirty="0"/>
              <a:t>relative aux </a:t>
            </a:r>
            <a:r>
              <a:rPr lang="fr-FR" sz="1800" b="1" dirty="0" smtClean="0"/>
              <a:t>questionnaires usagers</a:t>
            </a:r>
            <a:r>
              <a:rPr lang="fr-FR" sz="1800" dirty="0"/>
              <a:t/>
            </a:r>
            <a:br>
              <a:rPr lang="fr-FR" sz="1800" dirty="0"/>
            </a:br>
            <a:endParaRPr lang="fr-FR" sz="1800" dirty="0"/>
          </a:p>
        </p:txBody>
      </p:sp>
      <p:sp>
        <p:nvSpPr>
          <p:cNvPr id="5" name="ZoneTexte 4"/>
          <p:cNvSpPr txBox="1"/>
          <p:nvPr/>
        </p:nvSpPr>
        <p:spPr>
          <a:xfrm>
            <a:off x="428366" y="1421150"/>
            <a:ext cx="11211697" cy="369332"/>
          </a:xfrm>
          <a:prstGeom prst="rect">
            <a:avLst/>
          </a:prstGeom>
          <a:noFill/>
        </p:spPr>
        <p:txBody>
          <a:bodyPr wrap="square" rtlCol="0">
            <a:spAutoFit/>
          </a:bodyPr>
          <a:lstStyle/>
          <a:p>
            <a:r>
              <a:rPr lang="fr-FR" b="1" i="1" dirty="0"/>
              <a:t>Données générales</a:t>
            </a:r>
            <a:endParaRPr lang="fr-FR" b="1" dirty="0"/>
          </a:p>
        </p:txBody>
      </p:sp>
      <p:graphicFrame>
        <p:nvGraphicFramePr>
          <p:cNvPr id="7" name="Graphique 6"/>
          <p:cNvGraphicFramePr/>
          <p:nvPr>
            <p:extLst>
              <p:ext uri="{D42A27DB-BD31-4B8C-83A1-F6EECF244321}">
                <p14:modId xmlns:p14="http://schemas.microsoft.com/office/powerpoint/2010/main" val="1854234260"/>
              </p:ext>
            </p:extLst>
          </p:nvPr>
        </p:nvGraphicFramePr>
        <p:xfrm>
          <a:off x="589861" y="1839941"/>
          <a:ext cx="3282950" cy="2565400"/>
        </p:xfrm>
        <a:graphic>
          <a:graphicData uri="http://schemas.openxmlformats.org/drawingml/2006/chart">
            <c:chart xmlns:c="http://schemas.openxmlformats.org/drawingml/2006/chart" xmlns:r="http://schemas.openxmlformats.org/officeDocument/2006/relationships" r:id="rId2"/>
          </a:graphicData>
        </a:graphic>
      </p:graphicFrame>
      <p:pic>
        <p:nvPicPr>
          <p:cNvPr id="9" name="Espace réservé du contenu 8"/>
          <p:cNvPicPr>
            <a:picLocks noGrp="1"/>
          </p:cNvPicPr>
          <p:nvPr>
            <p:ph idx="1"/>
          </p:nvPr>
        </p:nvPicPr>
        <p:blipFill>
          <a:blip r:embed="rId3"/>
          <a:srcRect/>
          <a:stretch>
            <a:fillRect/>
          </a:stretch>
        </p:blipFill>
        <p:spPr bwMode="auto">
          <a:xfrm>
            <a:off x="4822460" y="1931690"/>
            <a:ext cx="3038644" cy="2817125"/>
          </a:xfrm>
          <a:prstGeom prst="rect">
            <a:avLst/>
          </a:prstGeom>
          <a:noFill/>
          <a:ln w="9525">
            <a:noFill/>
            <a:miter lim="800000"/>
            <a:headEnd/>
            <a:tailEnd/>
          </a:ln>
        </p:spPr>
      </p:pic>
      <p:graphicFrame>
        <p:nvGraphicFramePr>
          <p:cNvPr id="13" name="Graphique 12"/>
          <p:cNvGraphicFramePr/>
          <p:nvPr>
            <p:extLst>
              <p:ext uri="{D42A27DB-BD31-4B8C-83A1-F6EECF244321}">
                <p14:modId xmlns:p14="http://schemas.microsoft.com/office/powerpoint/2010/main" val="1839619654"/>
              </p:ext>
            </p:extLst>
          </p:nvPr>
        </p:nvGraphicFramePr>
        <p:xfrm>
          <a:off x="8228407" y="1931690"/>
          <a:ext cx="3494036" cy="2899670"/>
        </p:xfrm>
        <a:graphic>
          <a:graphicData uri="http://schemas.openxmlformats.org/drawingml/2006/chart">
            <c:chart xmlns:c="http://schemas.openxmlformats.org/drawingml/2006/chart" xmlns:r="http://schemas.openxmlformats.org/officeDocument/2006/relationships" r:id="rId4"/>
          </a:graphicData>
        </a:graphic>
      </p:graphicFrame>
      <p:sp>
        <p:nvSpPr>
          <p:cNvPr id="14" name="ZoneTexte 13"/>
          <p:cNvSpPr txBox="1"/>
          <p:nvPr/>
        </p:nvSpPr>
        <p:spPr>
          <a:xfrm>
            <a:off x="510746" y="4847734"/>
            <a:ext cx="11046939" cy="1815882"/>
          </a:xfrm>
          <a:prstGeom prst="rect">
            <a:avLst/>
          </a:prstGeom>
          <a:noFill/>
        </p:spPr>
        <p:txBody>
          <a:bodyPr wrap="square" rtlCol="0">
            <a:spAutoFit/>
          </a:bodyPr>
          <a:lstStyle/>
          <a:p>
            <a:r>
              <a:rPr lang="fr-FR" sz="1400" dirty="0"/>
              <a:t>5 axes ressortent de cette analyse relative aux questionnaires des habitants :</a:t>
            </a:r>
          </a:p>
          <a:p>
            <a:r>
              <a:rPr lang="fr-FR" sz="1400" dirty="0"/>
              <a:t> </a:t>
            </a:r>
          </a:p>
          <a:p>
            <a:r>
              <a:rPr lang="fr-FR" sz="1400" dirty="0"/>
              <a:t>Axe1 : Rochefort du Gard : Redynamiser la vie de la commune</a:t>
            </a:r>
          </a:p>
          <a:p>
            <a:r>
              <a:rPr lang="fr-FR" sz="1400" dirty="0"/>
              <a:t>Axe2 : </a:t>
            </a:r>
            <a:r>
              <a:rPr lang="fr-FR" sz="1400" dirty="0" err="1"/>
              <a:t>Saze</a:t>
            </a:r>
            <a:r>
              <a:rPr lang="fr-FR" sz="1400" dirty="0"/>
              <a:t> : Redynamiser le cœur du village</a:t>
            </a:r>
          </a:p>
          <a:p>
            <a:r>
              <a:rPr lang="fr-FR" sz="1400" dirty="0"/>
              <a:t>Axe3 : </a:t>
            </a:r>
            <a:r>
              <a:rPr lang="fr-FR" sz="1400" dirty="0" err="1"/>
              <a:t>Pujaut</a:t>
            </a:r>
            <a:r>
              <a:rPr lang="fr-FR" sz="1400" dirty="0"/>
              <a:t> : Rompre l’Isolement</a:t>
            </a:r>
          </a:p>
          <a:p>
            <a:r>
              <a:rPr lang="fr-FR" sz="1400" dirty="0"/>
              <a:t>Axe4 : Sauveterre : Favoriser le regroupement d’habitants pour l’animation de la vie locale</a:t>
            </a:r>
          </a:p>
          <a:p>
            <a:r>
              <a:rPr lang="fr-FR" sz="1400" dirty="0"/>
              <a:t>Axe5 : Les Angles et Villeneuve-Lès-Avignon : Rompre l’isolement, favoriser les initiatives d’habitants pour l’animation de la vie locale</a:t>
            </a:r>
          </a:p>
          <a:p>
            <a:r>
              <a:rPr lang="fr-FR" sz="1400" b="1" dirty="0"/>
              <a:t> </a:t>
            </a:r>
            <a:endParaRPr lang="fr-FR" sz="1400" dirty="0"/>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spTree>
    <p:extLst>
      <p:ext uri="{BB962C8B-B14F-4D97-AF65-F5344CB8AC3E}">
        <p14:creationId xmlns:p14="http://schemas.microsoft.com/office/powerpoint/2010/main" val="257930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0" y="984798"/>
            <a:ext cx="10515600" cy="3643452"/>
          </a:xfrm>
        </p:spPr>
        <p:txBody>
          <a:bodyPr>
            <a:normAutofit/>
          </a:bodyPr>
          <a:lstStyle/>
          <a:p>
            <a:pPr marL="0" lvl="0" indent="0">
              <a:buNone/>
            </a:pPr>
            <a:r>
              <a:rPr lang="fr-FR" sz="1100" u="sng" dirty="0"/>
              <a:t>Extrait :</a:t>
            </a:r>
            <a:r>
              <a:rPr lang="fr-FR" sz="1100" dirty="0"/>
              <a:t> </a:t>
            </a:r>
            <a:r>
              <a:rPr lang="fr-FR" sz="1100" b="1" i="1" dirty="0"/>
              <a:t>Résultat du questionnaire aux adhérents – 148 réponses à cette question </a:t>
            </a:r>
            <a:endParaRPr lang="fr-FR" sz="1100" dirty="0"/>
          </a:p>
          <a:p>
            <a:pPr marL="0" indent="0">
              <a:buNone/>
            </a:pPr>
            <a:r>
              <a:rPr lang="fr-FR" sz="1100" b="1" i="1" dirty="0"/>
              <a:t>Les raisons du choix d’une activité au Centre Culturel et Social.</a:t>
            </a:r>
            <a:endParaRPr lang="fr-FR" sz="1100" dirty="0"/>
          </a:p>
          <a:p>
            <a:pPr marL="0" indent="0">
              <a:buNone/>
            </a:pPr>
            <a:endParaRPr lang="fr-FR" sz="1100" dirty="0"/>
          </a:p>
        </p:txBody>
      </p:sp>
      <p:graphicFrame>
        <p:nvGraphicFramePr>
          <p:cNvPr id="4" name="Graphique 3"/>
          <p:cNvGraphicFramePr/>
          <p:nvPr>
            <p:extLst>
              <p:ext uri="{D42A27DB-BD31-4B8C-83A1-F6EECF244321}">
                <p14:modId xmlns:p14="http://schemas.microsoft.com/office/powerpoint/2010/main" val="1210186045"/>
              </p:ext>
            </p:extLst>
          </p:nvPr>
        </p:nvGraphicFramePr>
        <p:xfrm>
          <a:off x="533401" y="1594525"/>
          <a:ext cx="5123652" cy="3033725"/>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6350785" y="969492"/>
            <a:ext cx="5593492" cy="707886"/>
          </a:xfrm>
          <a:prstGeom prst="rect">
            <a:avLst/>
          </a:prstGeom>
          <a:noFill/>
        </p:spPr>
        <p:txBody>
          <a:bodyPr wrap="square" rtlCol="0">
            <a:spAutoFit/>
          </a:bodyPr>
          <a:lstStyle/>
          <a:p>
            <a:pPr lvl="0"/>
            <a:r>
              <a:rPr lang="fr-FR" sz="1100" u="sng" dirty="0"/>
              <a:t>Extrait :</a:t>
            </a:r>
            <a:r>
              <a:rPr lang="fr-FR" sz="1100" dirty="0"/>
              <a:t> </a:t>
            </a:r>
            <a:r>
              <a:rPr lang="fr-FR" sz="1100" b="1" i="1" dirty="0"/>
              <a:t>Résultat du questionnaire aux adhérents – 183 réponses à cette question </a:t>
            </a:r>
            <a:endParaRPr lang="fr-FR" sz="1100" dirty="0"/>
          </a:p>
          <a:p>
            <a:r>
              <a:rPr lang="fr-FR" sz="1100" b="1" i="1" dirty="0"/>
              <a:t>Est-ce que Tôtout'Arts est un lieu d’expression ? Est-ce que cela est pris en considération ?</a:t>
            </a:r>
            <a:endParaRPr lang="fr-FR" sz="1100" dirty="0"/>
          </a:p>
          <a:p>
            <a:endParaRPr lang="fr-FR" dirty="0"/>
          </a:p>
        </p:txBody>
      </p:sp>
      <p:graphicFrame>
        <p:nvGraphicFramePr>
          <p:cNvPr id="6" name="Graphique 5"/>
          <p:cNvGraphicFramePr/>
          <p:nvPr>
            <p:extLst>
              <p:ext uri="{D42A27DB-BD31-4B8C-83A1-F6EECF244321}">
                <p14:modId xmlns:p14="http://schemas.microsoft.com/office/powerpoint/2010/main" val="2081493571"/>
              </p:ext>
            </p:extLst>
          </p:nvPr>
        </p:nvGraphicFramePr>
        <p:xfrm>
          <a:off x="5860273" y="1486704"/>
          <a:ext cx="3135896" cy="2323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extLst>
              <p:ext uri="{D42A27DB-BD31-4B8C-83A1-F6EECF244321}">
                <p14:modId xmlns:p14="http://schemas.microsoft.com/office/powerpoint/2010/main" val="2562927586"/>
              </p:ext>
            </p:extLst>
          </p:nvPr>
        </p:nvGraphicFramePr>
        <p:xfrm>
          <a:off x="9147531" y="1556874"/>
          <a:ext cx="2628900" cy="2019935"/>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p:cNvSpPr txBox="1"/>
          <p:nvPr/>
        </p:nvSpPr>
        <p:spPr>
          <a:xfrm>
            <a:off x="6631459" y="3443416"/>
            <a:ext cx="5260631" cy="3237470"/>
          </a:xfrm>
          <a:prstGeom prst="rect">
            <a:avLst/>
          </a:prstGeom>
          <a:noFill/>
        </p:spPr>
        <p:txBody>
          <a:bodyPr wrap="square" rtlCol="0">
            <a:spAutoFit/>
          </a:bodyPr>
          <a:lstStyle/>
          <a:p>
            <a:endParaRPr lang="fr-FR" dirty="0"/>
          </a:p>
        </p:txBody>
      </p:sp>
      <p:graphicFrame>
        <p:nvGraphicFramePr>
          <p:cNvPr id="9" name="Graphique 8"/>
          <p:cNvGraphicFramePr/>
          <p:nvPr>
            <p:extLst>
              <p:ext uri="{D42A27DB-BD31-4B8C-83A1-F6EECF244321}">
                <p14:modId xmlns:p14="http://schemas.microsoft.com/office/powerpoint/2010/main" val="1634505891"/>
              </p:ext>
            </p:extLst>
          </p:nvPr>
        </p:nvGraphicFramePr>
        <p:xfrm>
          <a:off x="5895975" y="4276652"/>
          <a:ext cx="3012635" cy="24042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phique 9"/>
          <p:cNvGraphicFramePr/>
          <p:nvPr>
            <p:extLst>
              <p:ext uri="{D42A27DB-BD31-4B8C-83A1-F6EECF244321}">
                <p14:modId xmlns:p14="http://schemas.microsoft.com/office/powerpoint/2010/main" val="2368033956"/>
              </p:ext>
            </p:extLst>
          </p:nvPr>
        </p:nvGraphicFramePr>
        <p:xfrm>
          <a:off x="9011842" y="4276652"/>
          <a:ext cx="2772641" cy="2375128"/>
        </p:xfrm>
        <a:graphic>
          <a:graphicData uri="http://schemas.openxmlformats.org/drawingml/2006/chart">
            <c:chart xmlns:c="http://schemas.openxmlformats.org/drawingml/2006/chart" xmlns:r="http://schemas.openxmlformats.org/officeDocument/2006/relationships" r:id="rId6"/>
          </a:graphicData>
        </a:graphic>
      </p:graphicFrame>
      <p:sp>
        <p:nvSpPr>
          <p:cNvPr id="2" name="ZoneTexte 1"/>
          <p:cNvSpPr txBox="1"/>
          <p:nvPr/>
        </p:nvSpPr>
        <p:spPr>
          <a:xfrm>
            <a:off x="6631459" y="3762275"/>
            <a:ext cx="5032144" cy="430887"/>
          </a:xfrm>
          <a:prstGeom prst="rect">
            <a:avLst/>
          </a:prstGeom>
          <a:noFill/>
        </p:spPr>
        <p:txBody>
          <a:bodyPr wrap="square" rtlCol="0">
            <a:spAutoFit/>
          </a:bodyPr>
          <a:lstStyle/>
          <a:p>
            <a:r>
              <a:rPr lang="fr-FR" sz="1100" u="sng" dirty="0"/>
              <a:t>Extrait :</a:t>
            </a:r>
            <a:r>
              <a:rPr lang="fr-FR" sz="1100" b="1" i="1" dirty="0"/>
              <a:t> Résultat du questionnaire aux adhérents – 183 réponses à cette question </a:t>
            </a:r>
            <a:endParaRPr lang="fr-FR" sz="1100" dirty="0"/>
          </a:p>
          <a:p>
            <a:r>
              <a:rPr lang="fr-FR" sz="1100" b="1" i="1" dirty="0"/>
              <a:t>Est-ce que Tôtout'Arts est un lieu </a:t>
            </a:r>
            <a:r>
              <a:rPr lang="fr-FR" sz="1100" b="1" i="1" dirty="0" smtClean="0"/>
              <a:t>d'expression?</a:t>
            </a:r>
            <a:endParaRPr lang="fr-FR" sz="1100" dirty="0"/>
          </a:p>
        </p:txBody>
      </p:sp>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spTree>
    <p:extLst>
      <p:ext uri="{BB962C8B-B14F-4D97-AF65-F5344CB8AC3E}">
        <p14:creationId xmlns:p14="http://schemas.microsoft.com/office/powerpoint/2010/main" val="266830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42553"/>
            <a:ext cx="10515600" cy="858014"/>
          </a:xfrm>
        </p:spPr>
        <p:txBody>
          <a:bodyPr>
            <a:normAutofit fontScale="90000"/>
          </a:bodyPr>
          <a:lstStyle/>
          <a:p>
            <a:r>
              <a:rPr lang="fr-FR" sz="1600" b="1" dirty="0" smtClean="0"/>
              <a:t/>
            </a:r>
            <a:br>
              <a:rPr lang="fr-FR" sz="1600" b="1" dirty="0" smtClean="0"/>
            </a:br>
            <a:r>
              <a:rPr lang="fr-FR" sz="1600" b="1" dirty="0" smtClean="0"/>
              <a:t>Diagnostic </a:t>
            </a:r>
            <a:r>
              <a:rPr lang="fr-FR" sz="1600" b="1" dirty="0"/>
              <a:t>par les habitants, les partenaires, les professionnels [extrait du diagnostic relatif aux questionnaires]</a:t>
            </a:r>
            <a:r>
              <a:rPr lang="fr-FR" sz="1600" dirty="0"/>
              <a:t/>
            </a:r>
            <a:br>
              <a:rPr lang="fr-FR" sz="1600" dirty="0"/>
            </a:br>
            <a:r>
              <a:rPr lang="fr-FR" sz="1100" dirty="0" smtClean="0"/>
              <a:t/>
            </a:r>
            <a:br>
              <a:rPr lang="fr-FR" sz="1100" dirty="0" smtClean="0"/>
            </a:br>
            <a:r>
              <a:rPr lang="fr-FR" sz="1100" dirty="0"/>
              <a:t/>
            </a:r>
            <a:br>
              <a:rPr lang="fr-FR" sz="1100" dirty="0"/>
            </a:br>
            <a:r>
              <a:rPr lang="fr-FR" sz="1800" dirty="0">
                <a:solidFill>
                  <a:srgbClr val="0070C0"/>
                </a:solidFill>
              </a:rPr>
              <a:t/>
            </a:r>
            <a:br>
              <a:rPr lang="fr-FR" sz="1800" dirty="0">
                <a:solidFill>
                  <a:srgbClr val="0070C0"/>
                </a:solidFill>
              </a:rPr>
            </a:br>
            <a:endParaRPr lang="fr-FR" sz="1800" dirty="0">
              <a:solidFill>
                <a:srgbClr val="0070C0"/>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98987575"/>
              </p:ext>
            </p:extLst>
          </p:nvPr>
        </p:nvGraphicFramePr>
        <p:xfrm>
          <a:off x="867032" y="1018028"/>
          <a:ext cx="11119755" cy="389819"/>
        </p:xfrm>
        <a:graphic>
          <a:graphicData uri="http://schemas.openxmlformats.org/drawingml/2006/table">
            <a:tbl>
              <a:tblPr firstRow="1" firstCol="1" bandRow="1">
                <a:tableStyleId>{5C22544A-7EE6-4342-B048-85BDC9FD1C3A}</a:tableStyleId>
              </a:tblPr>
              <a:tblGrid>
                <a:gridCol w="11119755"/>
              </a:tblGrid>
              <a:tr h="389819">
                <a:tc>
                  <a:txBody>
                    <a:bodyPr/>
                    <a:lstStyle/>
                    <a:p>
                      <a:pPr algn="ctr">
                        <a:lnSpc>
                          <a:spcPct val="115000"/>
                        </a:lnSpc>
                        <a:spcAft>
                          <a:spcPts val="1000"/>
                        </a:spcAft>
                      </a:pPr>
                      <a:r>
                        <a:rPr lang="fr-FR" sz="1400" dirty="0" smtClean="0">
                          <a:effectLst/>
                        </a:rPr>
                        <a:t>Le </a:t>
                      </a:r>
                      <a:r>
                        <a:rPr lang="fr-FR" sz="1400" dirty="0">
                          <a:effectLst/>
                        </a:rPr>
                        <a:t>point de vue des habitants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sp>
        <p:nvSpPr>
          <p:cNvPr id="6" name="Rectangle 1"/>
          <p:cNvSpPr>
            <a:spLocks noChangeArrowheads="1"/>
          </p:cNvSpPr>
          <p:nvPr/>
        </p:nvSpPr>
        <p:spPr bwMode="auto">
          <a:xfrm>
            <a:off x="-28575" y="-215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548DD4"/>
                </a:solidFill>
                <a:effectLst/>
                <a:latin typeface="Calibri" panose="020F0502020204030204" pitchFamily="34" charset="0"/>
                <a:ea typeface="Times New Roman" panose="02020603050405020304" pitchFamily="18" charset="0"/>
                <a:cs typeface="Times New Roman" panose="02020603050405020304" pitchFamily="18" charset="0"/>
              </a:rPr>
              <a:t>LIEN SOCIAL</a:t>
            </a:r>
            <a:endParaRPr kumimoji="0" lang="fr-FR" alt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 name="ZoneTexte 6"/>
          <p:cNvSpPr txBox="1"/>
          <p:nvPr/>
        </p:nvSpPr>
        <p:spPr>
          <a:xfrm>
            <a:off x="867033" y="1494344"/>
            <a:ext cx="4755169" cy="3308598"/>
          </a:xfrm>
          <a:prstGeom prst="rect">
            <a:avLst/>
          </a:prstGeom>
          <a:noFill/>
          <a:ln>
            <a:solidFill>
              <a:srgbClr val="0070C0"/>
            </a:solidFill>
          </a:ln>
        </p:spPr>
        <p:txBody>
          <a:bodyPr wrap="square" rtlCol="0">
            <a:spAutoFit/>
          </a:bodyPr>
          <a:lstStyle/>
          <a:p>
            <a:pPr lvl="0"/>
            <a:r>
              <a:rPr lang="fr-FR" sz="1100" b="1" dirty="0">
                <a:solidFill>
                  <a:srgbClr val="0070C0"/>
                </a:solidFill>
              </a:rPr>
              <a:t>LIEN SOCIAL</a:t>
            </a:r>
            <a:endParaRPr lang="fr-FR" sz="1100" dirty="0" smtClean="0"/>
          </a:p>
          <a:p>
            <a:pPr lvl="0" algn="just"/>
            <a:r>
              <a:rPr lang="fr-FR" sz="1100" dirty="0" smtClean="0"/>
              <a:t>- Pas </a:t>
            </a:r>
            <a:r>
              <a:rPr lang="fr-FR" sz="1100" dirty="0"/>
              <a:t>de liens, de convivialité entre voisins, entre habitants.</a:t>
            </a:r>
          </a:p>
          <a:p>
            <a:pPr lvl="0" algn="just"/>
            <a:r>
              <a:rPr lang="fr-FR" sz="1100" dirty="0"/>
              <a:t> </a:t>
            </a:r>
            <a:r>
              <a:rPr lang="fr-FR" sz="1100" dirty="0" smtClean="0"/>
              <a:t>- Besoin </a:t>
            </a:r>
            <a:r>
              <a:rPr lang="fr-FR" sz="1100" dirty="0"/>
              <a:t>de communication</a:t>
            </a:r>
          </a:p>
          <a:p>
            <a:pPr lvl="0" algn="just"/>
            <a:r>
              <a:rPr lang="fr-FR" sz="1100" dirty="0"/>
              <a:t> </a:t>
            </a:r>
            <a:r>
              <a:rPr lang="fr-FR" sz="1100" dirty="0" smtClean="0"/>
              <a:t>- Besoin </a:t>
            </a:r>
            <a:r>
              <a:rPr lang="fr-FR" sz="1100" dirty="0"/>
              <a:t>de sortir de chez soi.</a:t>
            </a:r>
          </a:p>
          <a:p>
            <a:pPr lvl="0" algn="just"/>
            <a:r>
              <a:rPr lang="fr-FR" sz="1100" dirty="0" smtClean="0"/>
              <a:t>- Difficultés </a:t>
            </a:r>
            <a:r>
              <a:rPr lang="fr-FR" sz="1100" dirty="0"/>
              <a:t>à créer des liens entre les associations et manque de communications pour créer des projets communs.</a:t>
            </a:r>
          </a:p>
          <a:p>
            <a:pPr lvl="0" algn="just"/>
            <a:r>
              <a:rPr lang="fr-FR" sz="1100" dirty="0" smtClean="0"/>
              <a:t>- Isolement</a:t>
            </a:r>
            <a:r>
              <a:rPr lang="fr-FR" sz="1100" dirty="0"/>
              <a:t>, ne sait pas aller vers.</a:t>
            </a:r>
          </a:p>
          <a:p>
            <a:pPr lvl="0" algn="just"/>
            <a:r>
              <a:rPr lang="fr-FR" sz="1100" dirty="0"/>
              <a:t> </a:t>
            </a:r>
            <a:r>
              <a:rPr lang="fr-FR" sz="1100" dirty="0" smtClean="0"/>
              <a:t>- Le </a:t>
            </a:r>
            <a:r>
              <a:rPr lang="fr-FR" sz="1100" dirty="0"/>
              <a:t>marché est un élément phare de la semaine.</a:t>
            </a:r>
          </a:p>
          <a:p>
            <a:pPr lvl="0" algn="just"/>
            <a:r>
              <a:rPr lang="fr-FR" sz="1100" dirty="0" smtClean="0"/>
              <a:t>- Besoin </a:t>
            </a:r>
            <a:r>
              <a:rPr lang="fr-FR" sz="1100" dirty="0"/>
              <a:t>de plus d'activités pour les enfants durant les vacances</a:t>
            </a:r>
            <a:r>
              <a:rPr lang="fr-FR" sz="1100" dirty="0" smtClean="0"/>
              <a:t>.</a:t>
            </a:r>
          </a:p>
          <a:p>
            <a:pPr lvl="0" algn="just"/>
            <a:r>
              <a:rPr lang="fr-FR" sz="1100" dirty="0" smtClean="0"/>
              <a:t>- "</a:t>
            </a:r>
            <a:r>
              <a:rPr lang="fr-FR" sz="1100" dirty="0"/>
              <a:t>Bonjour/bonsoir" au maximum. </a:t>
            </a:r>
          </a:p>
          <a:p>
            <a:pPr lvl="0" algn="just"/>
            <a:r>
              <a:rPr lang="fr-FR" sz="1100" dirty="0" smtClean="0"/>
              <a:t>- Pas </a:t>
            </a:r>
            <a:r>
              <a:rPr lang="fr-FR" sz="1100" dirty="0"/>
              <a:t>de connaissance des voisins</a:t>
            </a:r>
          </a:p>
          <a:p>
            <a:pPr lvl="0" algn="just"/>
            <a:r>
              <a:rPr lang="fr-FR" sz="1100" dirty="0" smtClean="0"/>
              <a:t>- Isolement.</a:t>
            </a:r>
            <a:endParaRPr lang="fr-FR" sz="1100" dirty="0"/>
          </a:p>
          <a:p>
            <a:pPr lvl="0" algn="just"/>
            <a:r>
              <a:rPr lang="fr-FR" sz="1100" dirty="0" smtClean="0"/>
              <a:t>- On </a:t>
            </a:r>
            <a:r>
              <a:rPr lang="fr-FR" sz="1100" dirty="0"/>
              <a:t>se connaît. - On s'entend bien    .- Bonne ambiance.</a:t>
            </a:r>
          </a:p>
          <a:p>
            <a:pPr lvl="0" algn="just"/>
            <a:r>
              <a:rPr lang="fr-FR" sz="1100" dirty="0" smtClean="0"/>
              <a:t>- Ambiance </a:t>
            </a:r>
            <a:r>
              <a:rPr lang="fr-FR" sz="1100" dirty="0"/>
              <a:t>de village. -  Tout le monde participe quand il se passe quelque chose.</a:t>
            </a:r>
          </a:p>
          <a:p>
            <a:pPr lvl="0" algn="just"/>
            <a:r>
              <a:rPr lang="fr-FR" sz="1100" dirty="0" smtClean="0"/>
              <a:t>- Manque </a:t>
            </a:r>
            <a:r>
              <a:rPr lang="fr-FR" sz="1100" dirty="0"/>
              <a:t>de lien social entre anciens et nouveaux habitants</a:t>
            </a:r>
          </a:p>
          <a:p>
            <a:pPr lvl="0" algn="just"/>
            <a:r>
              <a:rPr lang="fr-FR" sz="1100" dirty="0" smtClean="0"/>
              <a:t>- Manque </a:t>
            </a:r>
            <a:r>
              <a:rPr lang="fr-FR" sz="1100" dirty="0"/>
              <a:t>de liens intergénérationnels</a:t>
            </a:r>
          </a:p>
          <a:p>
            <a:pPr lvl="0" algn="just"/>
            <a:r>
              <a:rPr lang="fr-FR" sz="1100" dirty="0" smtClean="0"/>
              <a:t>- Village </a:t>
            </a:r>
            <a:r>
              <a:rPr lang="fr-FR" sz="1100" dirty="0"/>
              <a:t>calme, intime, super</a:t>
            </a:r>
          </a:p>
          <a:p>
            <a:pPr lvl="0" algn="just"/>
            <a:r>
              <a:rPr lang="fr-FR" sz="1100" dirty="0" smtClean="0"/>
              <a:t>- Besoin </a:t>
            </a:r>
            <a:r>
              <a:rPr lang="fr-FR" sz="1100" dirty="0"/>
              <a:t>d commerces au cœur du village</a:t>
            </a:r>
            <a:r>
              <a:rPr lang="fr-FR" sz="1100" dirty="0" smtClean="0"/>
              <a:t>.</a:t>
            </a:r>
            <a:endParaRPr lang="fr-FR" sz="1100" dirty="0"/>
          </a:p>
        </p:txBody>
      </p:sp>
      <p:sp>
        <p:nvSpPr>
          <p:cNvPr id="8" name="ZoneTexte 7"/>
          <p:cNvSpPr txBox="1"/>
          <p:nvPr/>
        </p:nvSpPr>
        <p:spPr>
          <a:xfrm>
            <a:off x="6503783" y="1494342"/>
            <a:ext cx="5269117" cy="3308598"/>
          </a:xfrm>
          <a:prstGeom prst="rect">
            <a:avLst/>
          </a:prstGeom>
          <a:noFill/>
          <a:ln>
            <a:solidFill>
              <a:srgbClr val="0070C0"/>
            </a:solidFill>
          </a:ln>
        </p:spPr>
        <p:txBody>
          <a:bodyPr wrap="square" rtlCol="0">
            <a:spAutoFit/>
          </a:bodyPr>
          <a:lstStyle/>
          <a:p>
            <a:r>
              <a:rPr lang="fr-FR" sz="1100" b="1" dirty="0" smtClean="0">
                <a:solidFill>
                  <a:srgbClr val="0070C0"/>
                </a:solidFill>
              </a:rPr>
              <a:t>SOLIDARITE</a:t>
            </a:r>
          </a:p>
          <a:p>
            <a:pPr lvl="0"/>
            <a:r>
              <a:rPr lang="fr-FR" sz="1100" dirty="0" smtClean="0"/>
              <a:t>- Je </a:t>
            </a:r>
            <a:r>
              <a:rPr lang="fr-FR" sz="1100" dirty="0"/>
              <a:t>me suis proposé de garder les filles de ma voisine pour lui rendre service car elle devait travailler, mais elle était étonnée que je lui propose ça.</a:t>
            </a:r>
          </a:p>
          <a:p>
            <a:pPr lvl="0"/>
            <a:r>
              <a:rPr lang="fr-FR" sz="1100" dirty="0" smtClean="0"/>
              <a:t>- Manque </a:t>
            </a:r>
            <a:r>
              <a:rPr lang="fr-FR" sz="1100" dirty="0"/>
              <a:t>de « convivialité et de solidarité »</a:t>
            </a:r>
          </a:p>
          <a:p>
            <a:pPr lvl="0"/>
            <a:r>
              <a:rPr lang="fr-FR" sz="1100" dirty="0" smtClean="0"/>
              <a:t>- association </a:t>
            </a:r>
            <a:r>
              <a:rPr lang="fr-FR" sz="1100" dirty="0"/>
              <a:t>poterie, foyer laïc, zumba.</a:t>
            </a:r>
          </a:p>
          <a:p>
            <a:pPr lvl="0"/>
            <a:r>
              <a:rPr lang="fr-FR" sz="1100" dirty="0" smtClean="0"/>
              <a:t>- Elle </a:t>
            </a:r>
            <a:r>
              <a:rPr lang="fr-FR" sz="1100" dirty="0"/>
              <a:t>compte sur ses amis pour entreprendre des activités.</a:t>
            </a:r>
          </a:p>
          <a:p>
            <a:pPr lvl="0"/>
            <a:r>
              <a:rPr lang="fr-FR" sz="1100" dirty="0" smtClean="0"/>
              <a:t>- Manque </a:t>
            </a:r>
            <a:r>
              <a:rPr lang="fr-FR" sz="1100" dirty="0"/>
              <a:t>de structure accueillant les migrants.</a:t>
            </a:r>
          </a:p>
          <a:p>
            <a:pPr lvl="0"/>
            <a:r>
              <a:rPr lang="fr-FR" sz="1100" dirty="0" smtClean="0"/>
              <a:t>- Besoin </a:t>
            </a:r>
            <a:r>
              <a:rPr lang="fr-FR" sz="1100" dirty="0"/>
              <a:t>d'aménagements d'espaces verts, de places publiques pour des rencontres citoyennes</a:t>
            </a:r>
          </a:p>
          <a:p>
            <a:pPr lvl="0"/>
            <a:r>
              <a:rPr lang="fr-FR" sz="1100" dirty="0" smtClean="0"/>
              <a:t>- La </a:t>
            </a:r>
            <a:r>
              <a:rPr lang="fr-FR" sz="1100" dirty="0"/>
              <a:t>vie est belle, calme, sécurisante.</a:t>
            </a:r>
          </a:p>
          <a:p>
            <a:pPr lvl="0"/>
            <a:r>
              <a:rPr lang="fr-FR" sz="1100" dirty="0" smtClean="0"/>
              <a:t>- Ville-dortoir</a:t>
            </a:r>
            <a:r>
              <a:rPr lang="fr-FR" sz="1100" dirty="0"/>
              <a:t>, "belle endormie".</a:t>
            </a:r>
          </a:p>
          <a:p>
            <a:pPr lvl="0"/>
            <a:r>
              <a:rPr lang="fr-FR" sz="1100" dirty="0" smtClean="0"/>
              <a:t>- Besoin </a:t>
            </a:r>
            <a:r>
              <a:rPr lang="fr-FR" sz="1100" dirty="0"/>
              <a:t>de lieux et d'animations pour les jeunes.</a:t>
            </a:r>
          </a:p>
          <a:p>
            <a:pPr marL="171450" indent="-171450">
              <a:buFontTx/>
              <a:buChar char="-"/>
            </a:pPr>
            <a:r>
              <a:rPr lang="fr-FR" sz="1100" dirty="0" smtClean="0"/>
              <a:t>Besoin </a:t>
            </a:r>
            <a:r>
              <a:rPr lang="fr-FR" sz="1100" dirty="0"/>
              <a:t>d'un lieu d'accueil et de rencontre chaleureux pour partage évènements et repas</a:t>
            </a:r>
            <a:r>
              <a:rPr lang="fr-FR" sz="1100" dirty="0" smtClean="0"/>
              <a:t>.</a:t>
            </a:r>
          </a:p>
          <a:p>
            <a:pPr lvl="0"/>
            <a:r>
              <a:rPr lang="fr-FR" sz="1100" dirty="0" smtClean="0"/>
              <a:t>- Café </a:t>
            </a:r>
            <a:r>
              <a:rPr lang="fr-FR" sz="1100" dirty="0"/>
              <a:t>partagé demandé.</a:t>
            </a:r>
          </a:p>
          <a:p>
            <a:pPr marL="171450" lvl="0" indent="-171450">
              <a:buFontTx/>
              <a:buChar char="-"/>
            </a:pPr>
            <a:r>
              <a:rPr lang="fr-FR" sz="1100" dirty="0" smtClean="0"/>
              <a:t>Activités </a:t>
            </a:r>
            <a:r>
              <a:rPr lang="fr-FR" sz="1100" dirty="0"/>
              <a:t>gratuites à créer</a:t>
            </a:r>
            <a:r>
              <a:rPr lang="fr-FR" sz="1100" dirty="0" smtClean="0"/>
              <a:t>.</a:t>
            </a:r>
          </a:p>
          <a:p>
            <a:pPr marL="171450" lvl="0" indent="-171450">
              <a:buFontTx/>
              <a:buChar char="-"/>
            </a:pPr>
            <a:r>
              <a:rPr lang="fr-FR" sz="1100" dirty="0" smtClean="0"/>
              <a:t>Pas </a:t>
            </a:r>
            <a:r>
              <a:rPr lang="fr-FR" sz="1100" dirty="0"/>
              <a:t>de fêtes de quartier, pas d'ambiance</a:t>
            </a:r>
            <a:r>
              <a:rPr lang="fr-FR" sz="1100" dirty="0" smtClean="0"/>
              <a:t>.</a:t>
            </a:r>
          </a:p>
          <a:p>
            <a:pPr lvl="0"/>
            <a:r>
              <a:rPr lang="fr-FR" sz="1100" dirty="0" smtClean="0"/>
              <a:t>- - Beaucoup </a:t>
            </a:r>
            <a:r>
              <a:rPr lang="fr-FR" sz="1100" dirty="0"/>
              <a:t>d'animations : bourse aux jouets, «passion peinture"...</a:t>
            </a:r>
          </a:p>
          <a:p>
            <a:pPr lvl="0"/>
            <a:r>
              <a:rPr lang="fr-FR" sz="1100" dirty="0" smtClean="0"/>
              <a:t>- Manque </a:t>
            </a:r>
            <a:r>
              <a:rPr lang="fr-FR" sz="1100" dirty="0"/>
              <a:t>de projets et animations culturelles</a:t>
            </a:r>
            <a:r>
              <a:rPr lang="fr-FR" sz="1100" dirty="0" smtClean="0"/>
              <a:t>.</a:t>
            </a:r>
            <a:endParaRPr lang="fr-FR" sz="1100" dirty="0"/>
          </a:p>
        </p:txBody>
      </p:sp>
      <p:sp>
        <p:nvSpPr>
          <p:cNvPr id="9" name="ZoneTexte 8"/>
          <p:cNvSpPr txBox="1"/>
          <p:nvPr/>
        </p:nvSpPr>
        <p:spPr>
          <a:xfrm>
            <a:off x="867032" y="4942617"/>
            <a:ext cx="10905868" cy="1630199"/>
          </a:xfrm>
          <a:prstGeom prst="rect">
            <a:avLst/>
          </a:prstGeom>
          <a:noFill/>
          <a:ln>
            <a:solidFill>
              <a:srgbClr val="0070C0"/>
            </a:solidFill>
          </a:ln>
        </p:spPr>
        <p:txBody>
          <a:bodyPr wrap="square" rtlCol="0">
            <a:spAutoFit/>
          </a:bodyPr>
          <a:lstStyle/>
          <a:p>
            <a:r>
              <a:rPr lang="fr-FR" sz="1100" b="1" dirty="0">
                <a:solidFill>
                  <a:srgbClr val="0070C0"/>
                </a:solidFill>
              </a:rPr>
              <a:t>MOBILITE</a:t>
            </a:r>
            <a:endParaRPr lang="fr-FR" sz="1100" dirty="0">
              <a:solidFill>
                <a:srgbClr val="0070C0"/>
              </a:solidFill>
            </a:endParaRPr>
          </a:p>
          <a:p>
            <a:pPr lvl="0"/>
            <a:r>
              <a:rPr lang="fr-FR" sz="1100" dirty="0" smtClean="0"/>
              <a:t>- Il </a:t>
            </a:r>
            <a:r>
              <a:rPr lang="fr-FR" sz="1100" dirty="0"/>
              <a:t>n’y a pas du bus qui fait Villeneuve - Les Angles. On est obligé d’aller sur Avignon pour aller aux Angles. C’est un circuit très long</a:t>
            </a:r>
          </a:p>
          <a:p>
            <a:pPr lvl="0"/>
            <a:r>
              <a:rPr lang="fr-FR" sz="1100" dirty="0" smtClean="0"/>
              <a:t>- Je </a:t>
            </a:r>
            <a:r>
              <a:rPr lang="fr-FR" sz="1100" dirty="0"/>
              <a:t>suis isolée, il y a peu de transport en commun</a:t>
            </a:r>
          </a:p>
          <a:p>
            <a:pPr lvl="0"/>
            <a:r>
              <a:rPr lang="fr-FR" sz="1100" dirty="0" smtClean="0"/>
              <a:t>- Quand </a:t>
            </a:r>
            <a:r>
              <a:rPr lang="fr-FR" sz="1100" dirty="0"/>
              <a:t>je serai plus vieille, ça m’inquiétera de ne pas me déplacer. Si y’a des bus, on pourra se déplacer.</a:t>
            </a:r>
          </a:p>
          <a:p>
            <a:pPr lvl="0"/>
            <a:r>
              <a:rPr lang="fr-FR" sz="1100" dirty="0" smtClean="0"/>
              <a:t>- Elle </a:t>
            </a:r>
            <a:r>
              <a:rPr lang="fr-FR" sz="1100" dirty="0"/>
              <a:t>aimerait qu’il y ait un bus qui desserve les commerces mais aussi aller boire un verre pour créer du lien.</a:t>
            </a:r>
          </a:p>
          <a:p>
            <a:pPr lvl="0"/>
            <a:r>
              <a:rPr lang="fr-FR" sz="1100" dirty="0" smtClean="0"/>
              <a:t>- Un </a:t>
            </a:r>
            <a:r>
              <a:rPr lang="fr-FR" sz="1100" dirty="0"/>
              <a:t>taxi collectif à la demande.</a:t>
            </a:r>
          </a:p>
          <a:p>
            <a:pPr lvl="0"/>
            <a:r>
              <a:rPr lang="fr-FR" sz="1100" dirty="0" smtClean="0"/>
              <a:t>- Les </a:t>
            </a:r>
            <a:r>
              <a:rPr lang="fr-FR" sz="1100" dirty="0"/>
              <a:t>transports publics sont insuffisants.</a:t>
            </a:r>
          </a:p>
          <a:p>
            <a:pPr lvl="0"/>
            <a:r>
              <a:rPr lang="fr-FR" sz="1100" dirty="0" smtClean="0"/>
              <a:t>- Pourquoi </a:t>
            </a:r>
            <a:r>
              <a:rPr lang="fr-FR" sz="1100" dirty="0"/>
              <a:t>ne pas créer un point covoiturage?</a:t>
            </a:r>
          </a:p>
          <a:p>
            <a:pPr lvl="0"/>
            <a:r>
              <a:rPr lang="fr-FR" sz="1100" dirty="0" smtClean="0"/>
              <a:t>- Pour </a:t>
            </a:r>
            <a:r>
              <a:rPr lang="fr-FR" sz="1100" dirty="0"/>
              <a:t>elle, il faudrait plus de bus pour pouvoir se déplacer notamment pour les jeunes qui n’ont pas de </a:t>
            </a:r>
            <a:r>
              <a:rPr lang="fr-FR" sz="1100" dirty="0" smtClean="0"/>
              <a:t>voiture…</a:t>
            </a:r>
            <a:endParaRPr lang="fr-FR" sz="1100" dirty="0"/>
          </a:p>
        </p:txBody>
      </p:sp>
    </p:spTree>
    <p:extLst>
      <p:ext uri="{BB962C8B-B14F-4D97-AF65-F5344CB8AC3E}">
        <p14:creationId xmlns:p14="http://schemas.microsoft.com/office/powerpoint/2010/main" val="235833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42384"/>
            <a:ext cx="10515600" cy="5434579"/>
          </a:xfrm>
        </p:spPr>
        <p:txBody>
          <a:bodyPr/>
          <a:lstStyle/>
          <a:p>
            <a:pPr marL="0" indent="0">
              <a:buNone/>
            </a:pPr>
            <a:r>
              <a:rPr lang="fr-FR" sz="1100" b="1" dirty="0">
                <a:solidFill>
                  <a:srgbClr val="0070C0"/>
                </a:solidFill>
              </a:rPr>
              <a:t>ACCUEIL / COMMUNICATION</a:t>
            </a:r>
            <a:endParaRPr lang="fr-FR" sz="1100" dirty="0">
              <a:solidFill>
                <a:srgbClr val="0070C0"/>
              </a:solidFill>
            </a:endParaRPr>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2670966138"/>
              </p:ext>
            </p:extLst>
          </p:nvPr>
        </p:nvGraphicFramePr>
        <p:xfrm>
          <a:off x="838200" y="1012306"/>
          <a:ext cx="11112374" cy="2219782"/>
        </p:xfrm>
        <a:graphic>
          <a:graphicData uri="http://schemas.openxmlformats.org/drawingml/2006/table">
            <a:tbl>
              <a:tblPr firstRow="1" firstCol="1" bandRow="1">
                <a:tableStyleId>{5C22544A-7EE6-4342-B048-85BDC9FD1C3A}</a:tableStyleId>
              </a:tblPr>
              <a:tblGrid>
                <a:gridCol w="5404570"/>
                <a:gridCol w="5707804"/>
              </a:tblGrid>
              <a:tr h="320165">
                <a:tc>
                  <a:txBody>
                    <a:bodyPr/>
                    <a:lstStyle/>
                    <a:p>
                      <a:pPr algn="ctr">
                        <a:lnSpc>
                          <a:spcPct val="115000"/>
                        </a:lnSpc>
                        <a:spcAft>
                          <a:spcPts val="1000"/>
                        </a:spcAft>
                      </a:pPr>
                      <a:r>
                        <a:rPr lang="fr-FR" sz="1400">
                          <a:effectLst/>
                        </a:rPr>
                        <a:t>Le point de vue des habitants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400">
                          <a:effectLst/>
                        </a:rPr>
                        <a:t>Le point de vue des partenaires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99617">
                <a:tc>
                  <a:txBody>
                    <a:bodyPr/>
                    <a:lstStyle/>
                    <a:p>
                      <a:pPr marL="342900" lvl="0" indent="-342900">
                        <a:lnSpc>
                          <a:spcPct val="110000"/>
                        </a:lnSpc>
                        <a:spcAft>
                          <a:spcPts val="0"/>
                        </a:spcAft>
                        <a:buFont typeface="Symbol" panose="05050102010706020507" pitchFamily="18" charset="2"/>
                        <a:buBlip>
                          <a:blip r:embed="rId3"/>
                        </a:buBlip>
                      </a:pPr>
                      <a:r>
                        <a:rPr lang="fr-FR" sz="1200">
                          <a:effectLst/>
                        </a:rPr>
                        <a:t>Manque de communication sur les associations car « on reçoit peu d’informations dans les boîtes aux lettres.</a:t>
                      </a:r>
                      <a:endParaRPr lang="fr-FR" sz="1050">
                        <a:effectLst/>
                      </a:endParaRPr>
                    </a:p>
                    <a:p>
                      <a:pPr marL="342900" lvl="0" indent="-342900">
                        <a:lnSpc>
                          <a:spcPct val="110000"/>
                        </a:lnSpc>
                        <a:spcAft>
                          <a:spcPts val="0"/>
                        </a:spcAft>
                        <a:buFont typeface="Symbol" panose="05050102010706020507" pitchFamily="18" charset="2"/>
                        <a:buBlip>
                          <a:blip r:embed="rId3"/>
                        </a:buBlip>
                      </a:pPr>
                      <a:r>
                        <a:rPr lang="fr-FR" sz="1200">
                          <a:effectLst/>
                        </a:rPr>
                        <a:t>Manque d’information sur ce qui se passe.</a:t>
                      </a:r>
                      <a:endParaRPr lang="fr-FR" sz="1050">
                        <a:effectLst/>
                      </a:endParaRPr>
                    </a:p>
                    <a:p>
                      <a:pPr marL="342900" lvl="0" indent="-342900">
                        <a:lnSpc>
                          <a:spcPct val="110000"/>
                        </a:lnSpc>
                        <a:spcAft>
                          <a:spcPts val="0"/>
                        </a:spcAft>
                        <a:buFont typeface="Symbol" panose="05050102010706020507" pitchFamily="18" charset="2"/>
                        <a:buBlip>
                          <a:blip r:embed="rId3"/>
                        </a:buBlip>
                      </a:pPr>
                      <a:r>
                        <a:rPr lang="fr-FR" sz="1200">
                          <a:effectLst/>
                        </a:rPr>
                        <a:t>Si on a pas le journal, on a aucune information.</a:t>
                      </a:r>
                      <a:endParaRPr lang="fr-FR" sz="1050">
                        <a:effectLst/>
                      </a:endParaRPr>
                    </a:p>
                    <a:p>
                      <a:pPr marL="342900" lvl="0" indent="-342900">
                        <a:lnSpc>
                          <a:spcPct val="110000"/>
                        </a:lnSpc>
                        <a:spcAft>
                          <a:spcPts val="600"/>
                        </a:spcAft>
                        <a:buFont typeface="Symbol" panose="05050102010706020507" pitchFamily="18" charset="2"/>
                        <a:buBlip>
                          <a:blip r:embed="rId3"/>
                        </a:buBlip>
                      </a:pPr>
                      <a:r>
                        <a:rPr lang="fr-FR" sz="1200">
                          <a:effectLst/>
                        </a:rPr>
                        <a:t>Il y a tellement de choses, qu'on ne sait pas.</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14935">
                        <a:lnSpc>
                          <a:spcPct val="115000"/>
                        </a:lnSpc>
                        <a:spcAft>
                          <a:spcPts val="1000"/>
                        </a:spcAft>
                      </a:pPr>
                      <a:r>
                        <a:rPr lang="fr-FR" sz="1200" dirty="0">
                          <a:effectLst/>
                        </a:rPr>
                        <a:t>CMS Les Angles : nécessaire et indispensable en tant que lieu de relais, de ressources, sur un territoire.</a:t>
                      </a:r>
                      <a:endParaRPr lang="fr-FR" sz="1100" dirty="0">
                        <a:effectLst/>
                      </a:endParaRPr>
                    </a:p>
                    <a:p>
                      <a:pPr marL="114935">
                        <a:lnSpc>
                          <a:spcPct val="115000"/>
                        </a:lnSpc>
                        <a:spcAft>
                          <a:spcPts val="1000"/>
                        </a:spcAft>
                      </a:pPr>
                      <a:r>
                        <a:rPr lang="fr-FR" sz="1200" dirty="0">
                          <a:effectLst/>
                        </a:rPr>
                        <a:t>CAF du Gard : regrette que les personnes ne connaissent pas ce centre. Il est mal identifié, dommage qu’il ne soit pas davantage visible, ni porté.</a:t>
                      </a:r>
                      <a:endParaRPr lang="fr-FR" sz="1100" dirty="0">
                        <a:effectLst/>
                      </a:endParaRPr>
                    </a:p>
                    <a:p>
                      <a:pPr marL="114935">
                        <a:lnSpc>
                          <a:spcPct val="115000"/>
                        </a:lnSpc>
                        <a:spcAft>
                          <a:spcPts val="1000"/>
                        </a:spcAft>
                      </a:pPr>
                      <a:r>
                        <a:rPr lang="fr-FR" sz="1200" dirty="0">
                          <a:effectLst/>
                        </a:rPr>
                        <a:t>CCAS Villeneuve Les Avignon : du fait que les personnes ne connaissent pas ce centre, il faudrait susciter l’envie d’y aller, car normalement le centre social est un des premiers lieux où vont les personnes. Il y a avant tout un problème de situation géographique.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ZoneTexte 6"/>
          <p:cNvSpPr txBox="1"/>
          <p:nvPr/>
        </p:nvSpPr>
        <p:spPr>
          <a:xfrm>
            <a:off x="838200" y="3876951"/>
            <a:ext cx="11119755" cy="2569934"/>
          </a:xfrm>
          <a:prstGeom prst="rect">
            <a:avLst/>
          </a:prstGeom>
          <a:noFill/>
          <a:ln>
            <a:solidFill>
              <a:srgbClr val="0070C0"/>
            </a:solidFill>
          </a:ln>
        </p:spPr>
        <p:txBody>
          <a:bodyPr wrap="square" rtlCol="0">
            <a:spAutoFit/>
          </a:bodyPr>
          <a:lstStyle/>
          <a:p>
            <a:r>
              <a:rPr lang="fr-FR" sz="1100" b="1" dirty="0" smtClean="0">
                <a:solidFill>
                  <a:srgbClr val="0070C0"/>
                </a:solidFill>
              </a:rPr>
              <a:t>ACTIVITE</a:t>
            </a:r>
          </a:p>
          <a:p>
            <a:pPr lvl="0"/>
            <a:r>
              <a:rPr lang="fr-FR" sz="1100" dirty="0" smtClean="0"/>
              <a:t>- Il </a:t>
            </a:r>
            <a:r>
              <a:rPr lang="fr-FR" sz="1100" dirty="0"/>
              <a:t>y a des terrains de boules pour les personnes âgées mais rien pour les enfants comme des parcours nature, éducatifs. Pour les jeunes ça ne bouge pas trop. Y’a pas grand-chose pour sortir. </a:t>
            </a:r>
            <a:r>
              <a:rPr lang="fr-FR" sz="1100" dirty="0" smtClean="0"/>
              <a:t>- Pas </a:t>
            </a:r>
            <a:r>
              <a:rPr lang="fr-FR" sz="1100" dirty="0"/>
              <a:t>assez d’activités pour les enfants, il en faudrait plus comme « les centres de jeux ou un espace avec des parcours nature. Besoin de cours d’informatique pour les personnes âgées</a:t>
            </a:r>
          </a:p>
          <a:p>
            <a:pPr lvl="0"/>
            <a:r>
              <a:rPr lang="fr-FR" sz="1100" dirty="0" smtClean="0"/>
              <a:t>- Font </a:t>
            </a:r>
            <a:r>
              <a:rPr lang="fr-FR" sz="1100" dirty="0"/>
              <a:t>d'</a:t>
            </a:r>
            <a:r>
              <a:rPr lang="fr-FR" sz="1100" dirty="0" err="1"/>
              <a:t>Irac</a:t>
            </a:r>
            <a:r>
              <a:rPr lang="fr-FR" sz="1100" dirty="0"/>
              <a:t> : Aucun lieu de rencontre et de vie communautaire.</a:t>
            </a:r>
          </a:p>
          <a:p>
            <a:pPr lvl="0"/>
            <a:r>
              <a:rPr lang="fr-FR" sz="1100" dirty="0" smtClean="0"/>
              <a:t>- Le </a:t>
            </a:r>
            <a:r>
              <a:rPr lang="fr-FR" sz="1100" dirty="0"/>
              <a:t>centre culturel de Sauveterre a été cité comme ayant une activité très positive.</a:t>
            </a:r>
          </a:p>
          <a:p>
            <a:pPr lvl="0"/>
            <a:r>
              <a:rPr lang="fr-FR" sz="1100" dirty="0" smtClean="0"/>
              <a:t>- Le </a:t>
            </a:r>
            <a:r>
              <a:rPr lang="fr-FR" sz="1100" dirty="0"/>
              <a:t>Pôle culturel extraordinaire, on a beaucoup de chance. « Sauveterre plus dynamique que </a:t>
            </a:r>
            <a:r>
              <a:rPr lang="fr-FR" sz="1100" dirty="0" err="1"/>
              <a:t>Pujaut</a:t>
            </a:r>
            <a:r>
              <a:rPr lang="fr-FR" sz="1100" dirty="0"/>
              <a:t> (grâce au Pole culturel) ».</a:t>
            </a:r>
          </a:p>
          <a:p>
            <a:pPr lvl="0"/>
            <a:r>
              <a:rPr lang="fr-FR" sz="1100" dirty="0" smtClean="0"/>
              <a:t>- Ce </a:t>
            </a:r>
            <a:r>
              <a:rPr lang="fr-FR" sz="1100" dirty="0"/>
              <a:t>qui nous a attiré, c'est la dynamique associative de Sauveterre car on voulait rester sur place pour faire des activités (gymnase, tennis, théâtre, musique).</a:t>
            </a:r>
          </a:p>
          <a:p>
            <a:pPr lvl="0"/>
            <a:r>
              <a:rPr lang="fr-FR" sz="1100" dirty="0" smtClean="0"/>
              <a:t>- Les </a:t>
            </a:r>
            <a:r>
              <a:rPr lang="fr-FR" sz="1100" dirty="0"/>
              <a:t>personnes se plaignent de la disparition de l'association concernant les personnes âgées.</a:t>
            </a:r>
          </a:p>
          <a:p>
            <a:pPr lvl="0"/>
            <a:r>
              <a:rPr lang="fr-FR" sz="1100" dirty="0" smtClean="0"/>
              <a:t>- Commune </a:t>
            </a:r>
            <a:r>
              <a:rPr lang="fr-FR" sz="1100" dirty="0"/>
              <a:t>active qui compte 60 associations : « très vivant ». Clip organise des évènements à </a:t>
            </a:r>
            <a:r>
              <a:rPr lang="fr-FR" sz="1100" dirty="0" err="1"/>
              <a:t>Pujaut</a:t>
            </a:r>
            <a:endParaRPr lang="fr-FR" sz="1100" dirty="0"/>
          </a:p>
          <a:p>
            <a:pPr lvl="0"/>
            <a:r>
              <a:rPr lang="fr-FR" sz="1100" dirty="0" smtClean="0"/>
              <a:t>- Beaucoup </a:t>
            </a:r>
            <a:r>
              <a:rPr lang="fr-FR" sz="1100" dirty="0"/>
              <a:t>d’animations telles que la bourse aux jouets, « passion peinture »</a:t>
            </a:r>
          </a:p>
          <a:p>
            <a:pPr lvl="0"/>
            <a:r>
              <a:rPr lang="fr-FR" sz="1100" dirty="0" smtClean="0"/>
              <a:t>- Manque </a:t>
            </a:r>
            <a:r>
              <a:rPr lang="fr-FR" sz="1100" dirty="0"/>
              <a:t>de projets culturels et aimerait que la bibliothèque de </a:t>
            </a:r>
            <a:r>
              <a:rPr lang="fr-FR" sz="1100" dirty="0" err="1"/>
              <a:t>Pujaut</a:t>
            </a:r>
            <a:r>
              <a:rPr lang="fr-FR" sz="1100" dirty="0"/>
              <a:t> se développe davantage avec par exemple « des lectures publiques »</a:t>
            </a:r>
          </a:p>
          <a:p>
            <a:r>
              <a:rPr lang="fr-FR" sz="1100" dirty="0"/>
              <a:t> </a:t>
            </a:r>
          </a:p>
          <a:p>
            <a:endParaRPr lang="fr-FR" sz="1100" dirty="0">
              <a:solidFill>
                <a:srgbClr val="0070C0"/>
              </a:solidFill>
            </a:endParaRPr>
          </a:p>
          <a:p>
            <a:endParaRPr lang="fr-FR" dirty="0"/>
          </a:p>
        </p:txBody>
      </p:sp>
      <p:graphicFrame>
        <p:nvGraphicFramePr>
          <p:cNvPr id="8" name="Espace réservé du contenu 4"/>
          <p:cNvGraphicFramePr>
            <a:graphicFrameLocks/>
          </p:cNvGraphicFramePr>
          <p:nvPr>
            <p:extLst>
              <p:ext uri="{D42A27DB-BD31-4B8C-83A1-F6EECF244321}">
                <p14:modId xmlns:p14="http://schemas.microsoft.com/office/powerpoint/2010/main" val="2454415249"/>
              </p:ext>
            </p:extLst>
          </p:nvPr>
        </p:nvGraphicFramePr>
        <p:xfrm>
          <a:off x="838200" y="3476396"/>
          <a:ext cx="11119755" cy="389819"/>
        </p:xfrm>
        <a:graphic>
          <a:graphicData uri="http://schemas.openxmlformats.org/drawingml/2006/table">
            <a:tbl>
              <a:tblPr firstRow="1" firstCol="1" bandRow="1">
                <a:tableStyleId>{5C22544A-7EE6-4342-B048-85BDC9FD1C3A}</a:tableStyleId>
              </a:tblPr>
              <a:tblGrid>
                <a:gridCol w="11119755"/>
              </a:tblGrid>
              <a:tr h="389819">
                <a:tc>
                  <a:txBody>
                    <a:bodyPr/>
                    <a:lstStyle/>
                    <a:p>
                      <a:pPr algn="ctr">
                        <a:lnSpc>
                          <a:spcPct val="115000"/>
                        </a:lnSpc>
                        <a:spcAft>
                          <a:spcPts val="1000"/>
                        </a:spcAft>
                      </a:pPr>
                      <a:r>
                        <a:rPr lang="fr-FR" sz="1400" dirty="0" smtClean="0">
                          <a:effectLst/>
                        </a:rPr>
                        <a:t>Le </a:t>
                      </a:r>
                      <a:r>
                        <a:rPr lang="fr-FR" sz="1400" dirty="0">
                          <a:effectLst/>
                        </a:rPr>
                        <a:t>point de vue des habitants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5076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02052"/>
            <a:ext cx="10515600" cy="649539"/>
          </a:xfrm>
        </p:spPr>
        <p:txBody>
          <a:bodyPr>
            <a:normAutofit fontScale="90000"/>
          </a:bodyPr>
          <a:lstStyle/>
          <a:p>
            <a:r>
              <a:rPr lang="fr-FR" b="1" dirty="0"/>
              <a:t>Les quatre orientations du projet social  2019/2023</a:t>
            </a:r>
            <a:r>
              <a:rPr lang="fr-FR" dirty="0"/>
              <a:t/>
            </a:r>
            <a:br>
              <a:rPr lang="fr-FR" dirty="0"/>
            </a:br>
            <a:endParaRPr lang="fr-FR" dirty="0"/>
          </a:p>
        </p:txBody>
      </p:sp>
      <p:sp>
        <p:nvSpPr>
          <p:cNvPr id="3" name="Espace réservé du contenu 2"/>
          <p:cNvSpPr>
            <a:spLocks noGrp="1"/>
          </p:cNvSpPr>
          <p:nvPr>
            <p:ph idx="1"/>
          </p:nvPr>
        </p:nvSpPr>
        <p:spPr>
          <a:xfrm>
            <a:off x="838200" y="2625505"/>
            <a:ext cx="10515600" cy="3551458"/>
          </a:xfrm>
        </p:spPr>
        <p:txBody>
          <a:bodyPr/>
          <a:lstStyle/>
          <a:p>
            <a:pPr marL="514350" indent="-514350">
              <a:buFont typeface="+mj-lt"/>
              <a:buAutoNum type="arabicPeriod"/>
            </a:pPr>
            <a:r>
              <a:rPr lang="fr-FR" b="1" dirty="0"/>
              <a:t>Renforcer la fonction Accueil du Centre Culturel et Social Tôtout'Arts </a:t>
            </a:r>
            <a:endParaRPr lang="fr-FR" dirty="0"/>
          </a:p>
          <a:p>
            <a:pPr marL="514350" indent="-514350">
              <a:buFont typeface="+mj-lt"/>
              <a:buAutoNum type="arabicPeriod"/>
            </a:pPr>
            <a:r>
              <a:rPr lang="fr-FR" b="1" dirty="0"/>
              <a:t>Promouvoir le partenariat à l’échelle du Territoire</a:t>
            </a:r>
            <a:endParaRPr lang="fr-FR" dirty="0"/>
          </a:p>
          <a:p>
            <a:pPr marL="514350" indent="-514350">
              <a:buFont typeface="+mj-lt"/>
              <a:buAutoNum type="arabicPeriod"/>
            </a:pPr>
            <a:r>
              <a:rPr lang="fr-FR" b="1" dirty="0"/>
              <a:t>Développer la participation des habitants</a:t>
            </a:r>
            <a:endParaRPr lang="fr-FR" dirty="0"/>
          </a:p>
          <a:p>
            <a:pPr marL="514350" indent="-514350">
              <a:buFont typeface="+mj-lt"/>
              <a:buAutoNum type="arabicPeriod"/>
            </a:pPr>
            <a:r>
              <a:rPr lang="fr-FR" b="1" dirty="0"/>
              <a:t>Développer le lien social</a:t>
            </a:r>
            <a:endParaRPr lang="fr-FR" dirty="0"/>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pic>
        <p:nvPicPr>
          <p:cNvPr id="5" name="Image 4" descr="PNG LOGO.png"/>
          <p:cNvPicPr/>
          <p:nvPr/>
        </p:nvPicPr>
        <p:blipFill>
          <a:blip r:embed="rId3"/>
          <a:stretch>
            <a:fillRect/>
          </a:stretch>
        </p:blipFill>
        <p:spPr>
          <a:xfrm>
            <a:off x="9574298" y="4642102"/>
            <a:ext cx="1866265" cy="1168400"/>
          </a:xfrm>
          <a:prstGeom prst="rect">
            <a:avLst/>
          </a:prstGeom>
        </p:spPr>
      </p:pic>
    </p:spTree>
    <p:extLst>
      <p:ext uri="{BB962C8B-B14F-4D97-AF65-F5344CB8AC3E}">
        <p14:creationId xmlns:p14="http://schemas.microsoft.com/office/powerpoint/2010/main" val="2236359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4688" y="1004934"/>
            <a:ext cx="3639493" cy="4339650"/>
          </a:xfrm>
          <a:prstGeom prst="rect">
            <a:avLst/>
          </a:prstGeom>
          <a:noFill/>
          <a:ln>
            <a:solidFill>
              <a:schemeClr val="accent4">
                <a:lumMod val="60000"/>
                <a:lumOff val="40000"/>
              </a:schemeClr>
            </a:solidFill>
          </a:ln>
        </p:spPr>
        <p:txBody>
          <a:bodyPr wrap="square" rtlCol="0">
            <a:spAutoFit/>
          </a:bodyPr>
          <a:lstStyle/>
          <a:p>
            <a:pPr lvl="0" algn="ctr"/>
            <a:r>
              <a:rPr lang="fr-FR" sz="2400" b="1" i="1" dirty="0" smtClean="0">
                <a:solidFill>
                  <a:schemeClr val="accent4">
                    <a:lumMod val="60000"/>
                    <a:lumOff val="40000"/>
                  </a:schemeClr>
                </a:solidFill>
              </a:rPr>
              <a:t>Orientation 1</a:t>
            </a:r>
          </a:p>
          <a:p>
            <a:pPr lvl="0" algn="ctr"/>
            <a:endParaRPr lang="fr-FR" sz="2400" b="1" i="1" dirty="0" smtClean="0">
              <a:solidFill>
                <a:schemeClr val="accent4">
                  <a:lumMod val="60000"/>
                  <a:lumOff val="40000"/>
                </a:schemeClr>
              </a:solidFill>
            </a:endParaRPr>
          </a:p>
          <a:p>
            <a:pPr lvl="0" algn="ctr"/>
            <a:r>
              <a:rPr lang="fr-FR" sz="2400" b="1" i="1" dirty="0" smtClean="0">
                <a:solidFill>
                  <a:schemeClr val="accent4">
                    <a:lumMod val="60000"/>
                    <a:lumOff val="40000"/>
                  </a:schemeClr>
                </a:solidFill>
              </a:rPr>
              <a:t>Renforcer </a:t>
            </a:r>
            <a:r>
              <a:rPr lang="fr-FR" sz="2400" b="1" i="1" dirty="0">
                <a:solidFill>
                  <a:schemeClr val="accent4">
                    <a:lumMod val="60000"/>
                    <a:lumOff val="40000"/>
                  </a:schemeClr>
                </a:solidFill>
              </a:rPr>
              <a:t>la fonction Accueil du Centre Culturel et Social Tôtout'Arts </a:t>
            </a:r>
            <a:endParaRPr lang="fr-FR" sz="2400" b="1" i="1" dirty="0" smtClean="0">
              <a:solidFill>
                <a:schemeClr val="accent4">
                  <a:lumMod val="60000"/>
                  <a:lumOff val="40000"/>
                </a:schemeClr>
              </a:solidFill>
            </a:endParaRPr>
          </a:p>
          <a:p>
            <a:pPr lvl="0" algn="just"/>
            <a:endParaRPr lang="fr-FR" sz="2400" dirty="0" smtClean="0"/>
          </a:p>
          <a:p>
            <a:pPr lvl="0" algn="just"/>
            <a:endParaRPr lang="fr-FR" sz="2400" dirty="0"/>
          </a:p>
          <a:p>
            <a:pPr algn="just"/>
            <a:r>
              <a:rPr lang="fr-FR" b="1" dirty="0"/>
              <a:t>Développer la fonction accueil du centre social en tant que lieu central de diffusion des informations et d’orientation en direction des usagers, visiteurs, habitants, partenaires</a:t>
            </a:r>
            <a:endParaRPr lang="fr-FR" dirty="0"/>
          </a:p>
        </p:txBody>
      </p:sp>
      <p:sp>
        <p:nvSpPr>
          <p:cNvPr id="5" name="ZoneTexte 4"/>
          <p:cNvSpPr txBox="1"/>
          <p:nvPr/>
        </p:nvSpPr>
        <p:spPr>
          <a:xfrm>
            <a:off x="4381221" y="1018350"/>
            <a:ext cx="7502305" cy="4247317"/>
          </a:xfrm>
          <a:prstGeom prst="homePlate">
            <a:avLst>
              <a:gd name="adj" fmla="val 35474"/>
            </a:avLst>
          </a:prstGeom>
          <a:solidFill>
            <a:schemeClr val="accent4">
              <a:lumMod val="20000"/>
              <a:lumOff val="80000"/>
            </a:schemeClr>
          </a:solidFill>
          <a:ln>
            <a:solidFill>
              <a:schemeClr val="accent4">
                <a:lumMod val="60000"/>
                <a:lumOff val="40000"/>
              </a:schemeClr>
            </a:solidFill>
          </a:ln>
        </p:spPr>
        <p:txBody>
          <a:bodyPr wrap="square" rtlCol="0">
            <a:spAutoFit/>
          </a:bodyPr>
          <a:lstStyle/>
          <a:p>
            <a:pPr marL="285750" lvl="0" indent="-285750">
              <a:buFont typeface="Wingdings" panose="05000000000000000000" pitchFamily="2" charset="2"/>
              <a:buChar char="§"/>
            </a:pPr>
            <a:r>
              <a:rPr lang="fr-FR" dirty="0"/>
              <a:t>Favoriser l’accès aux droits et l’orientation notamment via le numérique</a:t>
            </a:r>
          </a:p>
          <a:p>
            <a:pPr marL="285750" lvl="0" indent="-285750">
              <a:buFont typeface="Wingdings" panose="05000000000000000000" pitchFamily="2" charset="2"/>
              <a:buChar char="§"/>
            </a:pPr>
            <a:r>
              <a:rPr lang="fr-FR" dirty="0"/>
              <a:t>Renforcer l’attractivité du CS Tôtout'Arts et ainsi favoriser le développement de nouveaux services et l’accueil de nouvelles associations </a:t>
            </a:r>
            <a:endParaRPr lang="fr-FR" dirty="0" smtClean="0"/>
          </a:p>
          <a:p>
            <a:r>
              <a:rPr lang="fr-FR" dirty="0"/>
              <a:t> </a:t>
            </a:r>
            <a:r>
              <a:rPr lang="fr-FR" dirty="0" smtClean="0"/>
              <a:t>     </a:t>
            </a:r>
            <a:r>
              <a:rPr lang="fr-FR" i="1" dirty="0" smtClean="0"/>
              <a:t>«</a:t>
            </a:r>
            <a:r>
              <a:rPr lang="fr-FR" i="1" dirty="0"/>
              <a:t> Accueillir d’autres services et associations </a:t>
            </a:r>
            <a:r>
              <a:rPr lang="fr-FR" i="1" dirty="0" smtClean="0"/>
              <a:t>»</a:t>
            </a:r>
          </a:p>
          <a:p>
            <a:endParaRPr lang="fr-FR" dirty="0"/>
          </a:p>
          <a:p>
            <a:pPr marL="285750" lvl="0" indent="-285750">
              <a:buFont typeface="Wingdings" panose="05000000000000000000" pitchFamily="2" charset="2"/>
              <a:buChar char="§"/>
            </a:pPr>
            <a:r>
              <a:rPr lang="fr-FR" dirty="0"/>
              <a:t>Rendre plus visible la fonction lieu ressource et l’accompagnement de projets (motivation, conception et réalisation</a:t>
            </a:r>
            <a:r>
              <a:rPr lang="fr-FR" dirty="0" smtClean="0"/>
              <a:t>)</a:t>
            </a:r>
          </a:p>
          <a:p>
            <a:pPr lvl="0"/>
            <a:r>
              <a:rPr lang="fr-FR" dirty="0" smtClean="0"/>
              <a:t> </a:t>
            </a:r>
          </a:p>
          <a:p>
            <a:pPr lvl="0"/>
            <a:endParaRPr lang="fr-FR" dirty="0"/>
          </a:p>
          <a:p>
            <a:pPr marL="285750" lvl="0" indent="-285750">
              <a:buFont typeface="Wingdings" panose="05000000000000000000" pitchFamily="2" charset="2"/>
              <a:buChar char="§"/>
            </a:pPr>
            <a:r>
              <a:rPr lang="fr-FR" dirty="0"/>
              <a:t>Améliorer la lisibilité de l'action du centre culturel et social auprès des </a:t>
            </a:r>
            <a:r>
              <a:rPr lang="fr-FR" dirty="0" smtClean="0"/>
              <a:t>Familles</a:t>
            </a:r>
            <a:r>
              <a:rPr lang="fr-FR" dirty="0"/>
              <a:t>. </a:t>
            </a:r>
          </a:p>
          <a:p>
            <a:r>
              <a:rPr lang="fr-FR" dirty="0"/>
              <a:t> </a:t>
            </a:r>
          </a:p>
          <a:p>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spTree>
    <p:extLst>
      <p:ext uri="{BB962C8B-B14F-4D97-AF65-F5344CB8AC3E}">
        <p14:creationId xmlns:p14="http://schemas.microsoft.com/office/powerpoint/2010/main" val="4111575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6721" y="1143431"/>
            <a:ext cx="3253249" cy="4247317"/>
          </a:xfrm>
          <a:prstGeom prst="rect">
            <a:avLst/>
          </a:prstGeom>
          <a:noFill/>
          <a:ln>
            <a:solidFill>
              <a:schemeClr val="accent6">
                <a:lumMod val="60000"/>
                <a:lumOff val="40000"/>
              </a:schemeClr>
            </a:solidFill>
          </a:ln>
        </p:spPr>
        <p:txBody>
          <a:bodyPr wrap="square" rtlCol="0">
            <a:spAutoFit/>
          </a:bodyPr>
          <a:lstStyle/>
          <a:p>
            <a:pPr algn="ctr"/>
            <a:r>
              <a:rPr lang="fr-FR" sz="2400" b="1" dirty="0" smtClean="0">
                <a:solidFill>
                  <a:schemeClr val="accent6">
                    <a:lumMod val="60000"/>
                    <a:lumOff val="40000"/>
                  </a:schemeClr>
                </a:solidFill>
              </a:rPr>
              <a:t>Orientation 2</a:t>
            </a:r>
          </a:p>
          <a:p>
            <a:pPr algn="ctr"/>
            <a:endParaRPr lang="fr-FR" sz="2400" b="1" dirty="0" smtClean="0">
              <a:solidFill>
                <a:schemeClr val="accent6">
                  <a:lumMod val="60000"/>
                  <a:lumOff val="40000"/>
                </a:schemeClr>
              </a:solidFill>
            </a:endParaRPr>
          </a:p>
          <a:p>
            <a:pPr algn="ctr"/>
            <a:r>
              <a:rPr lang="fr-FR" sz="2400" b="1" dirty="0" smtClean="0">
                <a:solidFill>
                  <a:schemeClr val="accent6">
                    <a:lumMod val="60000"/>
                    <a:lumOff val="40000"/>
                  </a:schemeClr>
                </a:solidFill>
              </a:rPr>
              <a:t>Promouvoir </a:t>
            </a:r>
            <a:r>
              <a:rPr lang="fr-FR" sz="2400" b="1" dirty="0">
                <a:solidFill>
                  <a:schemeClr val="accent6">
                    <a:lumMod val="60000"/>
                    <a:lumOff val="40000"/>
                  </a:schemeClr>
                </a:solidFill>
              </a:rPr>
              <a:t>le partenariat à l’échelle du </a:t>
            </a:r>
            <a:r>
              <a:rPr lang="fr-FR" sz="2400" b="1" dirty="0" smtClean="0">
                <a:solidFill>
                  <a:schemeClr val="accent6">
                    <a:lumMod val="60000"/>
                    <a:lumOff val="40000"/>
                  </a:schemeClr>
                </a:solidFill>
              </a:rPr>
              <a:t>Territoire</a:t>
            </a:r>
          </a:p>
          <a:p>
            <a:pPr algn="just"/>
            <a:endParaRPr lang="fr-FR" sz="2400" dirty="0">
              <a:solidFill>
                <a:schemeClr val="accent6">
                  <a:lumMod val="60000"/>
                  <a:lumOff val="40000"/>
                </a:schemeClr>
              </a:solidFill>
            </a:endParaRPr>
          </a:p>
          <a:p>
            <a:pPr algn="just"/>
            <a:r>
              <a:rPr lang="fr-FR" b="1" dirty="0"/>
              <a:t>Co-construction de projet à l’échelle du territoire intercommunal en amont et créer des espaces d’échanges et d’information avec les partenaires institutionnels et </a:t>
            </a:r>
            <a:r>
              <a:rPr lang="fr-FR" b="1" dirty="0" smtClean="0"/>
              <a:t>associatifs</a:t>
            </a:r>
            <a:endParaRPr lang="fr-FR" dirty="0"/>
          </a:p>
        </p:txBody>
      </p:sp>
      <p:sp>
        <p:nvSpPr>
          <p:cNvPr id="3" name="ZoneTexte 2"/>
          <p:cNvSpPr txBox="1"/>
          <p:nvPr/>
        </p:nvSpPr>
        <p:spPr>
          <a:xfrm>
            <a:off x="4370204" y="1143432"/>
            <a:ext cx="7502305" cy="4247317"/>
          </a:xfrm>
          <a:prstGeom prst="homePlate">
            <a:avLst>
              <a:gd name="adj" fmla="val 22764"/>
            </a:avLst>
          </a:prstGeom>
          <a:solidFill>
            <a:schemeClr val="accent6">
              <a:lumMod val="40000"/>
              <a:lumOff val="60000"/>
            </a:schemeClr>
          </a:solidFill>
          <a:ln>
            <a:solidFill>
              <a:schemeClr val="accent6">
                <a:lumMod val="60000"/>
                <a:lumOff val="40000"/>
              </a:schemeClr>
            </a:solidFill>
          </a:ln>
        </p:spPr>
        <p:txBody>
          <a:bodyPr wrap="square" rtlCol="0">
            <a:spAutoFit/>
          </a:bodyPr>
          <a:lstStyle/>
          <a:p>
            <a:pPr marL="285750" lvl="0" indent="-285750">
              <a:buFont typeface="Wingdings" panose="05000000000000000000" pitchFamily="2" charset="2"/>
              <a:buChar char="§"/>
            </a:pPr>
            <a:r>
              <a:rPr lang="fr-FR" dirty="0"/>
              <a:t>Promouvoir le partenariat au service du projet social : donner une dimension intercommunale et partenariale à l’accompagnement de </a:t>
            </a:r>
            <a:r>
              <a:rPr lang="fr-FR" dirty="0" smtClean="0"/>
              <a:t>projet</a:t>
            </a:r>
          </a:p>
          <a:p>
            <a:pPr lvl="0"/>
            <a:endParaRPr lang="fr-FR" dirty="0" smtClean="0"/>
          </a:p>
          <a:p>
            <a:pPr lvl="0"/>
            <a:endParaRPr lang="fr-FR" dirty="0"/>
          </a:p>
          <a:p>
            <a:pPr marL="285750" lvl="0" indent="-285750">
              <a:buFont typeface="Wingdings" panose="05000000000000000000" pitchFamily="2" charset="2"/>
              <a:buChar char="§"/>
            </a:pPr>
            <a:r>
              <a:rPr lang="fr-FR" dirty="0"/>
              <a:t>Co-construire des projets partenariaux, associatifs et acteurs locaux </a:t>
            </a:r>
            <a:r>
              <a:rPr lang="fr-FR" i="1" dirty="0"/>
              <a:t>ET </a:t>
            </a:r>
            <a:r>
              <a:rPr lang="fr-FR" i="1" u="sng" dirty="0"/>
              <a:t> </a:t>
            </a:r>
            <a:r>
              <a:rPr lang="fr-FR" dirty="0"/>
              <a:t> renforcer l’animation du territoire  </a:t>
            </a:r>
            <a:r>
              <a:rPr lang="fr-FR" i="1" dirty="0"/>
              <a:t>« Développer l’autonomisation des groupes, l’émancipation de Tôtout'Arts </a:t>
            </a:r>
            <a:r>
              <a:rPr lang="fr-FR" i="1" dirty="0" smtClean="0"/>
              <a:t>»</a:t>
            </a:r>
          </a:p>
          <a:p>
            <a:pPr lvl="0"/>
            <a:endParaRPr lang="fr-FR" dirty="0" smtClean="0"/>
          </a:p>
          <a:p>
            <a:pPr lvl="0"/>
            <a:endParaRPr lang="fr-FR" dirty="0"/>
          </a:p>
          <a:p>
            <a:pPr marL="285750" lvl="0" indent="-285750">
              <a:buFont typeface="Wingdings" panose="05000000000000000000" pitchFamily="2" charset="2"/>
              <a:buChar char="§"/>
            </a:pPr>
            <a:r>
              <a:rPr lang="fr-FR" dirty="0"/>
              <a:t>Renforcement et développement du réseau  à l’ensemble des partenaires institutionnels et associatifs du territoire (espaces d’échanges et d’information avec les partenaires du champ de l’éducation, du social, du culturel …). </a:t>
            </a:r>
            <a:endParaRPr lang="fr-FR" dirty="0" smtClean="0"/>
          </a:p>
          <a:p>
            <a:pPr marL="285750" lvl="0" indent="-285750">
              <a:buFont typeface="Wingdings" panose="05000000000000000000" pitchFamily="2" charset="2"/>
              <a:buChar char="§"/>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spTree>
    <p:extLst>
      <p:ext uri="{BB962C8B-B14F-4D97-AF65-F5344CB8AC3E}">
        <p14:creationId xmlns:p14="http://schemas.microsoft.com/office/powerpoint/2010/main" val="201113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807221"/>
            <a:ext cx="10515600" cy="433945"/>
          </a:xfrm>
        </p:spPr>
        <p:txBody>
          <a:bodyPr>
            <a:normAutofit fontScale="90000"/>
          </a:bodyPr>
          <a:lstStyle/>
          <a:p>
            <a:pPr algn="ctr"/>
            <a:r>
              <a:rPr lang="fr-FR" sz="1600" b="1" dirty="0" smtClean="0"/>
              <a:t/>
            </a:r>
            <a:br>
              <a:rPr lang="fr-FR" sz="1600" b="1" dirty="0" smtClean="0"/>
            </a:br>
            <a:r>
              <a:rPr lang="fr-FR" sz="3600" b="1" dirty="0" smtClean="0"/>
              <a:t>Présentation</a:t>
            </a:r>
            <a:r>
              <a:rPr lang="fr-FR" sz="3600" dirty="0" smtClean="0"/>
              <a:t> </a:t>
            </a:r>
            <a:r>
              <a:rPr lang="fr-FR" sz="3600" dirty="0"/>
              <a:t>globale du Centre Culturel et Social Tôtout'Arts</a:t>
            </a:r>
            <a:br>
              <a:rPr lang="fr-FR" sz="3600" dirty="0"/>
            </a:br>
            <a:endParaRPr lang="fr-FR" sz="3600" dirty="0"/>
          </a:p>
        </p:txBody>
      </p:sp>
      <p:sp>
        <p:nvSpPr>
          <p:cNvPr id="3" name="Espace réservé du contenu 2"/>
          <p:cNvSpPr>
            <a:spLocks noGrp="1"/>
          </p:cNvSpPr>
          <p:nvPr>
            <p:ph idx="1"/>
          </p:nvPr>
        </p:nvSpPr>
        <p:spPr>
          <a:xfrm>
            <a:off x="1192427" y="1309816"/>
            <a:ext cx="10515600" cy="4887740"/>
          </a:xfrm>
        </p:spPr>
        <p:txBody>
          <a:bodyPr/>
          <a:lstStyle/>
          <a:p>
            <a:pPr marL="0" indent="0" algn="just">
              <a:buNone/>
            </a:pPr>
            <a:r>
              <a:rPr lang="fr-FR" sz="1100" dirty="0"/>
              <a:t>Le Centre Culturel et Social Tôtout'Arts a rédigé et obtenu l'agrément Centre Social en 2009.Cette transformation d'association de spectacles créée en 1994 sur la   commune de Villeneuve-Lès-Avignon puis sur la commune Les Angles en structure de proximité support de démocratie locale et outil de développement social a généré des changements. Notamment sur son engagement politique et méthodologique en faveur de l'approche globale des personnes, des situations et de son territoire. </a:t>
            </a:r>
            <a:endParaRPr lang="fr-FR" sz="1100" dirty="0" smtClean="0"/>
          </a:p>
          <a:p>
            <a:pPr marL="0" indent="0" algn="just">
              <a:buNone/>
            </a:pPr>
            <a:r>
              <a:rPr lang="fr-FR" sz="1100" dirty="0" smtClean="0"/>
              <a:t>Le </a:t>
            </a:r>
            <a:r>
              <a:rPr lang="fr-FR" sz="1100" dirty="0"/>
              <a:t>Centre Culturel et Social Tôtout'Arts entame sa quatrième période de vie  et renouvelle l'intérêt de l'agrément   par la Caisse d'Allocation Familiale pour la durée 2019 – 2022 du Projet </a:t>
            </a:r>
            <a:r>
              <a:rPr lang="fr-FR" sz="1100" dirty="0" smtClean="0"/>
              <a:t>Social Global </a:t>
            </a:r>
            <a:r>
              <a:rPr lang="fr-FR" sz="1100" dirty="0"/>
              <a:t>et du Projet </a:t>
            </a:r>
            <a:r>
              <a:rPr lang="fr-FR" sz="1100" dirty="0" smtClean="0"/>
              <a:t>Animation Collective Familles</a:t>
            </a:r>
            <a:r>
              <a:rPr lang="fr-FR" sz="1100" dirty="0"/>
              <a:t>.</a:t>
            </a:r>
          </a:p>
          <a:p>
            <a:pPr marL="0" indent="0" algn="just">
              <a:buNone/>
            </a:pPr>
            <a:r>
              <a:rPr lang="fr-FR" sz="1100" dirty="0"/>
              <a:t>La gouvernance  de l'association est assurée par un Conseil d'Administration et un bureau de huit membres. La mobilisation et l'engagement des élus et des bénévoles d'activités constituent un atout de la structure. </a:t>
            </a:r>
          </a:p>
          <a:p>
            <a:pPr marL="0" indent="0" algn="just">
              <a:buNone/>
            </a:pPr>
            <a:r>
              <a:rPr lang="fr-FR" sz="1100" dirty="0"/>
              <a:t>Le </a:t>
            </a:r>
            <a:r>
              <a:rPr lang="fr-FR" sz="1100" dirty="0"/>
              <a:t>Centre </a:t>
            </a:r>
            <a:r>
              <a:rPr lang="fr-FR" sz="1100" dirty="0" smtClean="0"/>
              <a:t>Culturel et Social </a:t>
            </a:r>
            <a:r>
              <a:rPr lang="fr-FR" sz="1100" dirty="0" smtClean="0"/>
              <a:t>Tôtout’Arts </a:t>
            </a:r>
            <a:r>
              <a:rPr lang="fr-FR" sz="1100" dirty="0"/>
              <a:t>situé dans une zone périurbaine  intervient sur le canton de Villeneuve-Lès-Avignon dans un partenariat avec le SIDSCAVAR (</a:t>
            </a:r>
            <a:r>
              <a:rPr lang="fr-FR" sz="1100" b="1" dirty="0"/>
              <a:t>S</a:t>
            </a:r>
            <a:r>
              <a:rPr lang="fr-FR" sz="1100" dirty="0"/>
              <a:t>yndicat </a:t>
            </a:r>
            <a:r>
              <a:rPr lang="fr-FR" sz="1100" b="1" dirty="0"/>
              <a:t>I</a:t>
            </a:r>
            <a:r>
              <a:rPr lang="fr-FR" sz="1100" dirty="0"/>
              <a:t>ntercommunal pour le </a:t>
            </a:r>
            <a:r>
              <a:rPr lang="fr-FR" sz="1100" b="1" dirty="0"/>
              <a:t>D</a:t>
            </a:r>
            <a:r>
              <a:rPr lang="fr-FR" sz="1100" dirty="0"/>
              <a:t>éveloppement </a:t>
            </a:r>
            <a:r>
              <a:rPr lang="fr-FR" sz="1100" b="1" dirty="0"/>
              <a:t>S</a:t>
            </a:r>
            <a:r>
              <a:rPr lang="fr-FR" sz="1100" dirty="0"/>
              <a:t>ocial des </a:t>
            </a:r>
            <a:r>
              <a:rPr lang="fr-FR" sz="1100" b="1" dirty="0"/>
              <a:t>Ca</a:t>
            </a:r>
            <a:r>
              <a:rPr lang="fr-FR" sz="1100" dirty="0"/>
              <a:t>ntons de </a:t>
            </a:r>
            <a:r>
              <a:rPr lang="fr-FR" sz="1100" b="1" dirty="0"/>
              <a:t>V</a:t>
            </a:r>
            <a:r>
              <a:rPr lang="fr-FR" sz="1100" dirty="0"/>
              <a:t>illeneuve-lès-</a:t>
            </a:r>
            <a:r>
              <a:rPr lang="fr-FR" sz="1100" b="1" dirty="0"/>
              <a:t>A</a:t>
            </a:r>
            <a:r>
              <a:rPr lang="fr-FR" sz="1100" dirty="0"/>
              <a:t>vignon et </a:t>
            </a:r>
            <a:r>
              <a:rPr lang="fr-FR" sz="1100" b="1" dirty="0"/>
              <a:t>R</a:t>
            </a:r>
            <a:r>
              <a:rPr lang="fr-FR" sz="1100" dirty="0"/>
              <a:t>oquemaure).Notre territoire d'intervention s'étend sur les 6 communes suivantes : Villeneuve-Lès-Avignon, Les Angles, Pujaut, </a:t>
            </a:r>
            <a:r>
              <a:rPr lang="fr-FR" sz="1100" dirty="0" err="1"/>
              <a:t>Saze</a:t>
            </a:r>
            <a:r>
              <a:rPr lang="fr-FR" sz="1100" dirty="0"/>
              <a:t>, Rochefort du Gard et Sauveterre. </a:t>
            </a:r>
            <a:endParaRPr lang="fr-FR" sz="1100" dirty="0" smtClean="0"/>
          </a:p>
          <a:p>
            <a:pPr marL="0" indent="0" algn="just">
              <a:buNone/>
            </a:pPr>
            <a:r>
              <a:rPr lang="fr-FR" sz="1100" dirty="0"/>
              <a:t>Le Centre Culturel et Social Tôtout'Arts se veut   être un équipement de proximité à vocation familiale et pluri-générationnelle qui impulse et favorise les rencontres, les échanges et les actions de solidarité. C'est également un lieu d'animation de la vie culturelle et sociale du territoire qui suscite la participation des usagers et des habitants. L'activité de l'association est structurée autour de pôles d'activités et d’axes d'orientation fondés sur les principes de l'éducation populaire. </a:t>
            </a:r>
            <a:endParaRPr lang="fr-FR" sz="1100" dirty="0" smtClean="0"/>
          </a:p>
          <a:p>
            <a:pPr marL="0" indent="0" algn="just">
              <a:buNone/>
            </a:pPr>
            <a:r>
              <a:rPr lang="fr-FR" sz="1100" dirty="0" smtClean="0"/>
              <a:t>Adhérent </a:t>
            </a:r>
            <a:r>
              <a:rPr lang="fr-FR" sz="1100" dirty="0"/>
              <a:t>à la fédération des Centres Sociaux du Gard le Centre Culturel et Social, Tôtout’Arts a participé à une réflexion sur l'invention de nouveaux modèles permettant un vieillissement actif. La création d’un espace senior « Mieux Vivre ensemble » se concrétise et propose depuis septembre 2017 des activités pour les adultes animés par des bénévoles.</a:t>
            </a:r>
          </a:p>
          <a:p>
            <a:pPr marL="0" indent="0">
              <a:buNone/>
            </a:pPr>
            <a:r>
              <a:rPr lang="fr-FR" sz="1100" dirty="0" smtClean="0"/>
              <a:t>Le </a:t>
            </a:r>
            <a:r>
              <a:rPr lang="fr-FR" sz="1100" dirty="0" smtClean="0"/>
              <a:t>Centre Culturel </a:t>
            </a:r>
            <a:r>
              <a:rPr lang="fr-FR" sz="1100" dirty="0"/>
              <a:t> et </a:t>
            </a:r>
            <a:r>
              <a:rPr lang="fr-FR" sz="1100" dirty="0" smtClean="0"/>
              <a:t>S</a:t>
            </a:r>
            <a:r>
              <a:rPr lang="fr-FR" sz="1100" dirty="0" smtClean="0"/>
              <a:t>ocial développe </a:t>
            </a:r>
            <a:r>
              <a:rPr lang="fr-FR" sz="1100" dirty="0"/>
              <a:t>avec dynamisme des activités favorisant la proximité des habitants, l’intergénérationnel, la parentalité, l’autonomie et l’intercommunalité. </a:t>
            </a:r>
          </a:p>
          <a:p>
            <a:pPr marL="0" indent="0">
              <a:buNone/>
            </a:pPr>
            <a:r>
              <a:rPr lang="fr-FR" sz="1100" dirty="0"/>
              <a:t>Point de référence fort et parfaitement repéré, le </a:t>
            </a:r>
            <a:r>
              <a:rPr lang="fr-FR" sz="1100" dirty="0" smtClean="0"/>
              <a:t>Centre </a:t>
            </a:r>
            <a:r>
              <a:rPr lang="fr-FR" sz="1100" dirty="0" smtClean="0"/>
              <a:t>Culturel </a:t>
            </a:r>
            <a:r>
              <a:rPr lang="fr-FR" sz="1100" dirty="0"/>
              <a:t>et </a:t>
            </a:r>
            <a:r>
              <a:rPr lang="fr-FR" sz="1100" dirty="0" smtClean="0"/>
              <a:t>Social Tôtout'Arts </a:t>
            </a:r>
            <a:r>
              <a:rPr lang="fr-FR" sz="1100" dirty="0" smtClean="0"/>
              <a:t>fonctionne </a:t>
            </a:r>
            <a:r>
              <a:rPr lang="fr-FR" sz="1100" dirty="0"/>
              <a:t>avec une équipe de salariés mais </a:t>
            </a:r>
            <a:r>
              <a:rPr lang="fr-FR" sz="1100" dirty="0" smtClean="0"/>
              <a:t>également</a:t>
            </a:r>
            <a:r>
              <a:rPr lang="fr-FR" sz="1100" dirty="0" smtClean="0"/>
              <a:t> </a:t>
            </a:r>
            <a:r>
              <a:rPr lang="fr-FR" sz="1100" dirty="0"/>
              <a:t>avec un investissement très appuyé d’un réseau de bénévoles particulièrement motivés et actifs, porteurs et animateurs de projets. </a:t>
            </a:r>
          </a:p>
          <a:p>
            <a:pPr marL="0" indent="0" algn="just">
              <a:buNone/>
            </a:pPr>
            <a:endParaRPr lang="fr-FR" sz="1100" dirty="0"/>
          </a:p>
          <a:p>
            <a:pPr marL="0" indent="0">
              <a:buNone/>
            </a:pPr>
            <a:endParaRPr lang="fr-FR" dirty="0"/>
          </a:p>
        </p:txBody>
      </p:sp>
      <p:sp>
        <p:nvSpPr>
          <p:cNvPr id="6" name="Text Box 4"/>
          <p:cNvSpPr txBox="1">
            <a:spLocks noChangeArrowheads="1"/>
          </p:cNvSpPr>
          <p:nvPr/>
        </p:nvSpPr>
        <p:spPr bwMode="auto">
          <a:xfrm>
            <a:off x="1907059" y="5074509"/>
            <a:ext cx="9086335" cy="1285102"/>
          </a:xfrm>
          <a:prstGeom prst="rect">
            <a:avLst/>
          </a:prstGeom>
          <a:solidFill>
            <a:srgbClr val="4BACC6"/>
          </a:solidFill>
          <a:ln w="127000" cmpd="dbl">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1" i="1" u="none" strike="noStrike" cap="none" normalizeH="0" baseline="0" dirty="0" smtClean="0">
                <a:ln>
                  <a:noFill/>
                </a:ln>
                <a:solidFill>
                  <a:srgbClr val="FFFFFF"/>
                </a:solidFill>
                <a:effectLst/>
                <a:latin typeface="Calibri" panose="020F0502020204030204" pitchFamily="34" charset="0"/>
              </a:rPr>
              <a:t>L’objectif de la structure  est d’encourager la rencontre entre les différents acteurs de la vie locale. Une  démarche qui suppose le respect, la responsabilité, sans oublier la convivialité.</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smtClean="0">
              <a:ln>
                <a:noFill/>
              </a:ln>
              <a:solidFill>
                <a:srgbClr val="FFFFFF"/>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1" i="1" u="none" strike="noStrike" cap="none" normalizeH="0" baseline="0" dirty="0" smtClean="0">
                <a:ln>
                  <a:noFill/>
                </a:ln>
                <a:solidFill>
                  <a:srgbClr val="FFFFFF"/>
                </a:solidFill>
                <a:effectLst/>
                <a:latin typeface="Calibri" panose="020F0502020204030204" pitchFamily="34" charset="0"/>
              </a:rPr>
              <a:t>Le but principal du Centre Culturel et Social Tôtout'Arts est « d’être un lieu d’écoute, d’échanges, de rencontres, de réflexion, de soutien à la vie associative et de gestion de services répondant aux besoins de tous les habitants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9" name="Image 8" descr="apostrophe.jpg"/>
          <p:cNvPicPr/>
          <p:nvPr/>
        </p:nvPicPr>
        <p:blipFill>
          <a:blip r:embed="rId2" cstate="print"/>
          <a:stretch>
            <a:fillRect/>
          </a:stretch>
        </p:blipFill>
        <p:spPr>
          <a:xfrm>
            <a:off x="125627" y="960779"/>
            <a:ext cx="1066800" cy="1257300"/>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2" y="0"/>
            <a:ext cx="12134334" cy="549589"/>
          </a:xfrm>
          <a:prstGeom prst="rect">
            <a:avLst/>
          </a:prstGeom>
        </p:spPr>
      </p:pic>
    </p:spTree>
    <p:extLst>
      <p:ext uri="{BB962C8B-B14F-4D97-AF65-F5344CB8AC3E}">
        <p14:creationId xmlns:p14="http://schemas.microsoft.com/office/powerpoint/2010/main" val="378568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sp>
        <p:nvSpPr>
          <p:cNvPr id="3" name="ZoneTexte 2"/>
          <p:cNvSpPr txBox="1"/>
          <p:nvPr/>
        </p:nvSpPr>
        <p:spPr>
          <a:xfrm>
            <a:off x="646721" y="1143431"/>
            <a:ext cx="3253249" cy="4524315"/>
          </a:xfrm>
          <a:prstGeom prst="rect">
            <a:avLst/>
          </a:prstGeom>
          <a:noFill/>
          <a:ln>
            <a:solidFill>
              <a:schemeClr val="accent4">
                <a:lumMod val="60000"/>
                <a:lumOff val="40000"/>
              </a:schemeClr>
            </a:solidFill>
          </a:ln>
        </p:spPr>
        <p:txBody>
          <a:bodyPr wrap="square" rtlCol="0">
            <a:spAutoFit/>
          </a:bodyPr>
          <a:lstStyle/>
          <a:p>
            <a:pPr algn="ctr"/>
            <a:r>
              <a:rPr lang="fr-FR" sz="2400" b="1" dirty="0" smtClean="0">
                <a:solidFill>
                  <a:srgbClr val="FFC000"/>
                </a:solidFill>
              </a:rPr>
              <a:t>Orientation 3</a:t>
            </a:r>
          </a:p>
          <a:p>
            <a:pPr algn="ctr"/>
            <a:endParaRPr lang="fr-FR" sz="2400" b="1" dirty="0" smtClean="0">
              <a:solidFill>
                <a:srgbClr val="FFC000"/>
              </a:solidFill>
            </a:endParaRPr>
          </a:p>
          <a:p>
            <a:pPr algn="ctr"/>
            <a:r>
              <a:rPr lang="fr-FR" sz="2400" b="1" dirty="0" smtClean="0">
                <a:solidFill>
                  <a:srgbClr val="FFC000"/>
                </a:solidFill>
              </a:rPr>
              <a:t>Développer </a:t>
            </a:r>
            <a:r>
              <a:rPr lang="fr-FR" sz="2400" b="1" dirty="0">
                <a:solidFill>
                  <a:srgbClr val="FFC000"/>
                </a:solidFill>
              </a:rPr>
              <a:t>la participation des </a:t>
            </a:r>
            <a:r>
              <a:rPr lang="fr-FR" sz="2400" b="1" dirty="0" smtClean="0">
                <a:solidFill>
                  <a:srgbClr val="FFC000"/>
                </a:solidFill>
              </a:rPr>
              <a:t>habitants</a:t>
            </a:r>
          </a:p>
          <a:p>
            <a:pPr algn="ctr"/>
            <a:endParaRPr lang="fr-FR" sz="2400" b="1" dirty="0">
              <a:solidFill>
                <a:srgbClr val="FFC000"/>
              </a:solidFill>
            </a:endParaRPr>
          </a:p>
          <a:p>
            <a:pPr algn="ctr"/>
            <a:endParaRPr lang="fr-FR" sz="2400" dirty="0">
              <a:solidFill>
                <a:srgbClr val="FFC000"/>
              </a:solidFill>
            </a:endParaRPr>
          </a:p>
          <a:p>
            <a:pPr algn="ctr"/>
            <a:r>
              <a:rPr lang="fr-FR" sz="2400" b="1" dirty="0"/>
              <a:t>Développer et formaliser la participation des habitants</a:t>
            </a:r>
            <a:endParaRPr lang="fr-FR" sz="2400" dirty="0"/>
          </a:p>
          <a:p>
            <a:pPr algn="just"/>
            <a:endParaRPr lang="fr-FR" sz="2400" dirty="0">
              <a:solidFill>
                <a:schemeClr val="accent6">
                  <a:lumMod val="60000"/>
                  <a:lumOff val="40000"/>
                </a:schemeClr>
              </a:solidFill>
            </a:endParaRPr>
          </a:p>
        </p:txBody>
      </p:sp>
      <p:sp>
        <p:nvSpPr>
          <p:cNvPr id="4" name="ZoneTexte 3"/>
          <p:cNvSpPr txBox="1"/>
          <p:nvPr/>
        </p:nvSpPr>
        <p:spPr>
          <a:xfrm>
            <a:off x="4370204" y="1143432"/>
            <a:ext cx="7502305" cy="4524315"/>
          </a:xfrm>
          <a:prstGeom prst="homePlate">
            <a:avLst>
              <a:gd name="adj" fmla="val 22764"/>
            </a:avLst>
          </a:prstGeom>
          <a:solidFill>
            <a:schemeClr val="accent4">
              <a:lumMod val="60000"/>
              <a:lumOff val="40000"/>
            </a:schemeClr>
          </a:solidFill>
          <a:ln>
            <a:solidFill>
              <a:schemeClr val="accent4">
                <a:lumMod val="60000"/>
                <a:lumOff val="40000"/>
              </a:schemeClr>
            </a:solidFill>
          </a:ln>
        </p:spPr>
        <p:txBody>
          <a:bodyPr wrap="square" rtlCol="0">
            <a:spAutoFit/>
          </a:bodyPr>
          <a:lstStyle/>
          <a:p>
            <a:pPr marL="285750" lvl="0" indent="-285750">
              <a:buFont typeface="Wingdings" panose="05000000000000000000" pitchFamily="2" charset="2"/>
              <a:buChar char="§"/>
            </a:pPr>
            <a:r>
              <a:rPr lang="fr-FR" dirty="0"/>
              <a:t>Faire connaitre le Centre Culturel et Social Tôtout'Arts </a:t>
            </a:r>
            <a:endParaRPr lang="fr-FR" dirty="0" smtClean="0"/>
          </a:p>
          <a:p>
            <a:pPr lvl="0"/>
            <a:endParaRPr lang="fr-FR" dirty="0"/>
          </a:p>
          <a:p>
            <a:pPr marL="285750" lvl="0" indent="-285750">
              <a:buFont typeface="Wingdings" panose="05000000000000000000" pitchFamily="2" charset="2"/>
              <a:buChar char="§"/>
            </a:pPr>
            <a:r>
              <a:rPr lang="fr-FR" dirty="0"/>
              <a:t>Promouvoir les valeurs des Centres </a:t>
            </a:r>
            <a:r>
              <a:rPr lang="fr-FR" dirty="0" smtClean="0"/>
              <a:t>Sociaux</a:t>
            </a:r>
          </a:p>
          <a:p>
            <a:pPr lvl="0"/>
            <a:endParaRPr lang="fr-FR" dirty="0"/>
          </a:p>
          <a:p>
            <a:pPr marL="285750" lvl="0" indent="-285750">
              <a:buFont typeface="Wingdings" panose="05000000000000000000" pitchFamily="2" charset="2"/>
              <a:buChar char="§"/>
            </a:pPr>
            <a:r>
              <a:rPr lang="fr-FR" dirty="0"/>
              <a:t>Créer un comité d’animation avec un représentant de chaque activité : bénévoles, salariés, parents, </a:t>
            </a:r>
            <a:r>
              <a:rPr lang="fr-FR" dirty="0" smtClean="0"/>
              <a:t>habitants</a:t>
            </a:r>
          </a:p>
          <a:p>
            <a:pPr lvl="0"/>
            <a:endParaRPr lang="fr-FR" dirty="0"/>
          </a:p>
          <a:p>
            <a:pPr marL="285750" lvl="0" indent="-285750">
              <a:buFont typeface="Wingdings" panose="05000000000000000000" pitchFamily="2" charset="2"/>
              <a:buChar char="§"/>
            </a:pPr>
            <a:r>
              <a:rPr lang="fr-FR" dirty="0"/>
              <a:t>Donner la parole aux habitants et créer des espaces de parole, de </a:t>
            </a:r>
            <a:r>
              <a:rPr lang="fr-FR" dirty="0" smtClean="0"/>
              <a:t>rencontre</a:t>
            </a:r>
          </a:p>
          <a:p>
            <a:r>
              <a:rPr lang="fr-FR" i="1" dirty="0" smtClean="0"/>
              <a:t>«</a:t>
            </a:r>
            <a:r>
              <a:rPr lang="fr-FR" i="1" dirty="0"/>
              <a:t> Aborder des questions de société ou tout sujet en lien avec les besoins et paroles des habitants </a:t>
            </a:r>
            <a:r>
              <a:rPr lang="fr-FR" i="1" dirty="0" smtClean="0"/>
              <a:t>»</a:t>
            </a:r>
          </a:p>
          <a:p>
            <a:endParaRPr lang="fr-FR" dirty="0"/>
          </a:p>
          <a:p>
            <a:pPr marL="285750" lvl="0" indent="-285750">
              <a:buFont typeface="Wingdings" panose="05000000000000000000" pitchFamily="2" charset="2"/>
              <a:buChar char="§"/>
            </a:pPr>
            <a:r>
              <a:rPr lang="fr-FR" dirty="0"/>
              <a:t>Soutenir la prise d'initiative des habitants et des associations pour apporter  un apport technique et méthodologique </a:t>
            </a:r>
          </a:p>
          <a:p>
            <a:r>
              <a:rPr lang="fr-FR" i="1" dirty="0"/>
              <a:t> </a:t>
            </a:r>
            <a:endParaRPr lang="fr-FR" dirty="0"/>
          </a:p>
          <a:p>
            <a:pPr marL="285750" lvl="0" indent="-285750">
              <a:buFont typeface="Wingdings" panose="05000000000000000000" pitchFamily="2" charset="2"/>
              <a:buChar char="§"/>
            </a:pPr>
            <a:endParaRPr lang="fr-FR" dirty="0"/>
          </a:p>
        </p:txBody>
      </p:sp>
    </p:spTree>
    <p:extLst>
      <p:ext uri="{BB962C8B-B14F-4D97-AF65-F5344CB8AC3E}">
        <p14:creationId xmlns:p14="http://schemas.microsoft.com/office/powerpoint/2010/main" val="3975317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sp>
        <p:nvSpPr>
          <p:cNvPr id="3" name="ZoneTexte 2"/>
          <p:cNvSpPr txBox="1"/>
          <p:nvPr/>
        </p:nvSpPr>
        <p:spPr>
          <a:xfrm>
            <a:off x="646721" y="1143432"/>
            <a:ext cx="3253249" cy="4524315"/>
          </a:xfrm>
          <a:prstGeom prst="rect">
            <a:avLst/>
          </a:prstGeom>
          <a:noFill/>
          <a:ln>
            <a:solidFill>
              <a:srgbClr val="7030A0"/>
            </a:solidFill>
          </a:ln>
        </p:spPr>
        <p:txBody>
          <a:bodyPr wrap="square" rtlCol="0">
            <a:spAutoFit/>
          </a:bodyPr>
          <a:lstStyle/>
          <a:p>
            <a:pPr algn="ctr"/>
            <a:endParaRPr lang="fr-FR" sz="2400" b="1" dirty="0" smtClean="0">
              <a:solidFill>
                <a:srgbClr val="7030A0"/>
              </a:solidFill>
            </a:endParaRPr>
          </a:p>
          <a:p>
            <a:pPr algn="ctr"/>
            <a:endParaRPr lang="fr-FR" sz="2400" b="1" dirty="0">
              <a:solidFill>
                <a:srgbClr val="7030A0"/>
              </a:solidFill>
            </a:endParaRPr>
          </a:p>
          <a:p>
            <a:pPr algn="ctr"/>
            <a:r>
              <a:rPr lang="fr-FR" sz="2400" b="1" dirty="0" smtClean="0">
                <a:solidFill>
                  <a:srgbClr val="7030A0"/>
                </a:solidFill>
              </a:rPr>
              <a:t>Orientation 4</a:t>
            </a:r>
          </a:p>
          <a:p>
            <a:pPr algn="ctr"/>
            <a:endParaRPr lang="fr-FR" sz="2400" b="1" dirty="0" smtClean="0">
              <a:solidFill>
                <a:srgbClr val="7030A0"/>
              </a:solidFill>
            </a:endParaRPr>
          </a:p>
          <a:p>
            <a:pPr algn="ctr"/>
            <a:endParaRPr lang="fr-FR" sz="2400" b="1" dirty="0" smtClean="0">
              <a:solidFill>
                <a:srgbClr val="7030A0"/>
              </a:solidFill>
            </a:endParaRPr>
          </a:p>
          <a:p>
            <a:pPr algn="ctr"/>
            <a:endParaRPr lang="fr-FR" sz="2400" b="1" dirty="0">
              <a:solidFill>
                <a:srgbClr val="7030A0"/>
              </a:solidFill>
            </a:endParaRPr>
          </a:p>
          <a:p>
            <a:pPr algn="ctr"/>
            <a:endParaRPr lang="fr-FR" sz="2400" b="1" dirty="0" smtClean="0">
              <a:solidFill>
                <a:srgbClr val="7030A0"/>
              </a:solidFill>
            </a:endParaRPr>
          </a:p>
          <a:p>
            <a:pPr algn="ctr"/>
            <a:endParaRPr lang="fr-FR" sz="2400" b="1" dirty="0">
              <a:solidFill>
                <a:srgbClr val="7030A0"/>
              </a:solidFill>
            </a:endParaRPr>
          </a:p>
          <a:p>
            <a:pPr algn="ctr"/>
            <a:r>
              <a:rPr lang="fr-FR" sz="2400" b="1" dirty="0" smtClean="0">
                <a:solidFill>
                  <a:srgbClr val="7030A0"/>
                </a:solidFill>
              </a:rPr>
              <a:t>Développer </a:t>
            </a:r>
            <a:r>
              <a:rPr lang="fr-FR" sz="2400" b="1" dirty="0">
                <a:solidFill>
                  <a:srgbClr val="7030A0"/>
                </a:solidFill>
              </a:rPr>
              <a:t>le lien social</a:t>
            </a:r>
            <a:endParaRPr lang="fr-FR" sz="2400" dirty="0">
              <a:solidFill>
                <a:srgbClr val="7030A0"/>
              </a:solidFill>
            </a:endParaRPr>
          </a:p>
          <a:p>
            <a:pPr algn="ctr"/>
            <a:endParaRPr lang="fr-FR" sz="2400" b="1" dirty="0">
              <a:solidFill>
                <a:srgbClr val="FFC000"/>
              </a:solidFill>
            </a:endParaRPr>
          </a:p>
          <a:p>
            <a:pPr algn="ctr"/>
            <a:endParaRPr lang="fr-FR" sz="2400" dirty="0">
              <a:solidFill>
                <a:srgbClr val="FFC000"/>
              </a:solidFill>
            </a:endParaRPr>
          </a:p>
        </p:txBody>
      </p:sp>
      <p:sp>
        <p:nvSpPr>
          <p:cNvPr id="4" name="ZoneTexte 3"/>
          <p:cNvSpPr txBox="1"/>
          <p:nvPr/>
        </p:nvSpPr>
        <p:spPr>
          <a:xfrm>
            <a:off x="4370204" y="1143432"/>
            <a:ext cx="7502305" cy="4524315"/>
          </a:xfrm>
          <a:prstGeom prst="homePlate">
            <a:avLst>
              <a:gd name="adj" fmla="val 17163"/>
            </a:avLst>
          </a:prstGeom>
          <a:solidFill>
            <a:srgbClr val="7030A0"/>
          </a:solidFill>
          <a:ln>
            <a:solidFill>
              <a:srgbClr val="7030A0"/>
            </a:solidFill>
          </a:ln>
        </p:spPr>
        <p:txBody>
          <a:bodyPr wrap="square" rtlCol="0">
            <a:spAutoFit/>
          </a:bodyPr>
          <a:lstStyle/>
          <a:p>
            <a:pPr marL="285750" lvl="0" indent="-285750">
              <a:buFont typeface="Wingdings" panose="05000000000000000000" pitchFamily="2" charset="2"/>
              <a:buChar char="§"/>
            </a:pPr>
            <a:r>
              <a:rPr lang="fr-FR" dirty="0" smtClean="0">
                <a:solidFill>
                  <a:schemeClr val="bg1"/>
                </a:solidFill>
              </a:rPr>
              <a:t>Favoriser </a:t>
            </a:r>
            <a:r>
              <a:rPr lang="fr-FR" dirty="0">
                <a:solidFill>
                  <a:schemeClr val="bg1"/>
                </a:solidFill>
              </a:rPr>
              <a:t>l’épanouissement des habitants dans leur vie personnelle (mieux être) et familiale (parentalité, harmonie familiale et sociale)</a:t>
            </a:r>
          </a:p>
          <a:p>
            <a:pPr marL="285750" lvl="0" indent="-285750">
              <a:buFont typeface="Wingdings" panose="05000000000000000000" pitchFamily="2" charset="2"/>
              <a:buChar char="§"/>
            </a:pPr>
            <a:r>
              <a:rPr lang="fr-FR" dirty="0">
                <a:solidFill>
                  <a:schemeClr val="bg1"/>
                </a:solidFill>
              </a:rPr>
              <a:t>Proposer des activités qui répondent aux besoins individuels et créent du lien social : actions collectives au service du lien social.</a:t>
            </a:r>
          </a:p>
          <a:p>
            <a:pPr marL="285750" lvl="0" indent="-285750">
              <a:buFont typeface="Wingdings" panose="05000000000000000000" pitchFamily="2" charset="2"/>
              <a:buChar char="§"/>
            </a:pPr>
            <a:r>
              <a:rPr lang="fr-FR" dirty="0">
                <a:solidFill>
                  <a:schemeClr val="bg1"/>
                </a:solidFill>
              </a:rPr>
              <a:t>Permettre l’apprentissage à tous les âges (CLAS, ateliers d’éveil, activités culturels et artistiques…).</a:t>
            </a:r>
          </a:p>
          <a:p>
            <a:pPr marL="285750" lvl="0" indent="-285750">
              <a:buFont typeface="Wingdings" panose="05000000000000000000" pitchFamily="2" charset="2"/>
              <a:buChar char="§"/>
            </a:pPr>
            <a:r>
              <a:rPr lang="fr-FR" dirty="0">
                <a:solidFill>
                  <a:schemeClr val="bg1"/>
                </a:solidFill>
              </a:rPr>
              <a:t>Passer d’une logique d’usagers à une logique d’habitants </a:t>
            </a:r>
            <a:r>
              <a:rPr lang="fr-FR" i="1" dirty="0">
                <a:solidFill>
                  <a:schemeClr val="bg1"/>
                </a:solidFill>
              </a:rPr>
              <a:t>« créer du rassemblement actif en réponse aux besoins des habitants et des adhérents, le Centre Social Tôtout'Arts comme lieu où l’on fait ensemble… </a:t>
            </a:r>
            <a:r>
              <a:rPr lang="fr-FR" i="1" dirty="0" smtClean="0">
                <a:solidFill>
                  <a:schemeClr val="bg1"/>
                </a:solidFill>
              </a:rPr>
              <a:t>»</a:t>
            </a:r>
          </a:p>
          <a:p>
            <a:pPr lvl="0"/>
            <a:endParaRPr lang="fr-FR" dirty="0">
              <a:solidFill>
                <a:schemeClr val="bg1"/>
              </a:solidFill>
            </a:endParaRPr>
          </a:p>
          <a:p>
            <a:pPr marL="285750" lvl="0" indent="-285750">
              <a:buFont typeface="Wingdings" panose="05000000000000000000" pitchFamily="2" charset="2"/>
              <a:buChar char="§"/>
            </a:pPr>
            <a:r>
              <a:rPr lang="fr-FR" dirty="0">
                <a:solidFill>
                  <a:schemeClr val="bg1"/>
                </a:solidFill>
              </a:rPr>
              <a:t>Participer à l’animation de la vie locale en impliquant les habitants</a:t>
            </a:r>
          </a:p>
          <a:p>
            <a:pPr marL="285750" lvl="0" indent="-285750">
              <a:buFont typeface="Wingdings" panose="05000000000000000000" pitchFamily="2" charset="2"/>
              <a:buChar char="§"/>
            </a:pPr>
            <a:r>
              <a:rPr lang="fr-FR" dirty="0">
                <a:solidFill>
                  <a:schemeClr val="bg1"/>
                </a:solidFill>
              </a:rPr>
              <a:t>Développer des réseaux de communications adaptés au territoire et aux publics (famille, enfance/jeunesse, adultes et seniors)</a:t>
            </a:r>
          </a:p>
          <a:p>
            <a:r>
              <a:rPr lang="fr-FR" b="1" dirty="0">
                <a:solidFill>
                  <a:schemeClr val="bg1"/>
                </a:solidFill>
              </a:rPr>
              <a:t> </a:t>
            </a:r>
            <a:endParaRPr lang="fr-FR" dirty="0">
              <a:solidFill>
                <a:schemeClr val="bg1"/>
              </a:solidFill>
            </a:endParaRPr>
          </a:p>
          <a:p>
            <a:pPr marL="285750" lvl="0" indent="-285750">
              <a:buFont typeface="Wingdings" panose="05000000000000000000" pitchFamily="2" charset="2"/>
              <a:buChar char="§"/>
            </a:pPr>
            <a:endParaRPr lang="fr-FR" dirty="0"/>
          </a:p>
        </p:txBody>
      </p:sp>
    </p:spTree>
    <p:extLst>
      <p:ext uri="{BB962C8B-B14F-4D97-AF65-F5344CB8AC3E}">
        <p14:creationId xmlns:p14="http://schemas.microsoft.com/office/powerpoint/2010/main" val="2146736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93214"/>
            <a:ext cx="10515600" cy="897474"/>
          </a:xfrm>
        </p:spPr>
        <p:txBody>
          <a:bodyPr>
            <a:normAutofit fontScale="90000"/>
          </a:bodyPr>
          <a:lstStyle/>
          <a:p>
            <a:pPr algn="ctr"/>
            <a:r>
              <a:rPr lang="fr-FR" b="1" dirty="0" smtClean="0"/>
              <a:t/>
            </a:r>
            <a:br>
              <a:rPr lang="fr-FR" b="1" dirty="0" smtClean="0"/>
            </a:br>
            <a:r>
              <a:rPr lang="fr-FR" b="1" dirty="0" smtClean="0"/>
              <a:t>Le </a:t>
            </a:r>
            <a:r>
              <a:rPr lang="fr-FR" b="1" dirty="0"/>
              <a:t>référentiel d'évaluation 2019/2023</a:t>
            </a:r>
            <a:r>
              <a:rPr lang="fr-FR" dirty="0"/>
              <a:t/>
            </a:r>
            <a:br>
              <a:rPr lang="fr-FR" dirty="0"/>
            </a:br>
            <a:endParaRPr lang="fr-FR" dirty="0"/>
          </a:p>
        </p:txBody>
      </p:sp>
      <p:sp>
        <p:nvSpPr>
          <p:cNvPr id="3" name="Espace réservé du contenu 2"/>
          <p:cNvSpPr>
            <a:spLocks noGrp="1"/>
          </p:cNvSpPr>
          <p:nvPr>
            <p:ph idx="1"/>
          </p:nvPr>
        </p:nvSpPr>
        <p:spPr/>
        <p:txBody>
          <a:bodyPr/>
          <a:lstStyle/>
          <a:p>
            <a:pPr marL="0" indent="0" algn="ctr">
              <a:buNone/>
            </a:pPr>
            <a:r>
              <a:rPr lang="fr-FR" b="1" dirty="0"/>
              <a:t>Accueil </a:t>
            </a:r>
            <a:r>
              <a:rPr lang="fr-FR" b="1" dirty="0" smtClean="0"/>
              <a:t>généraliste</a:t>
            </a:r>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821934512"/>
              </p:ext>
            </p:extLst>
          </p:nvPr>
        </p:nvGraphicFramePr>
        <p:xfrm>
          <a:off x="760164" y="2225406"/>
          <a:ext cx="10510091" cy="4360787"/>
        </p:xfrm>
        <a:graphic>
          <a:graphicData uri="http://schemas.openxmlformats.org/drawingml/2006/table">
            <a:tbl>
              <a:tblPr firstRow="1" firstCol="1" bandRow="1">
                <a:tableStyleId>{5C22544A-7EE6-4342-B048-85BDC9FD1C3A}</a:tableStyleId>
              </a:tblPr>
              <a:tblGrid>
                <a:gridCol w="5286538"/>
                <a:gridCol w="5223553"/>
              </a:tblGrid>
              <a:tr h="252297">
                <a:tc>
                  <a:txBody>
                    <a:bodyPr/>
                    <a:lstStyle/>
                    <a:p>
                      <a:pPr marL="457200" algn="ctr">
                        <a:lnSpc>
                          <a:spcPct val="110000"/>
                        </a:lnSpc>
                        <a:spcAft>
                          <a:spcPts val="0"/>
                        </a:spcAft>
                      </a:pPr>
                      <a:r>
                        <a:rPr lang="fr-FR" sz="1100" dirty="0">
                          <a:effectLst/>
                        </a:rPr>
                        <a:t>Contribution du Centre Social</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10000"/>
                        </a:lnSpc>
                        <a:spcAft>
                          <a:spcPts val="600"/>
                        </a:spcAft>
                      </a:pPr>
                      <a:r>
                        <a:rPr lang="fr-FR" sz="1100">
                          <a:effectLst/>
                        </a:rPr>
                        <a:t>Les données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75280">
                <a:tc gridSpan="2">
                  <a:txBody>
                    <a:bodyPr/>
                    <a:lstStyle/>
                    <a:p>
                      <a:pPr marL="457200">
                        <a:lnSpc>
                          <a:spcPct val="110000"/>
                        </a:lnSpc>
                        <a:spcAft>
                          <a:spcPts val="600"/>
                        </a:spcAft>
                      </a:pPr>
                      <a:r>
                        <a:rPr lang="fr-FR" sz="1100" dirty="0">
                          <a:effectLst/>
                        </a:rPr>
                        <a:t>Critère : Développer la fonction accueil du centre social sur un territoire étendu</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r>
              <a:tr h="3924086">
                <a:tc>
                  <a:txBody>
                    <a:bodyPr/>
                    <a:lstStyle/>
                    <a:p>
                      <a:pPr marL="342900" lvl="0" indent="-342900">
                        <a:lnSpc>
                          <a:spcPct val="110000"/>
                        </a:lnSpc>
                        <a:spcAft>
                          <a:spcPts val="0"/>
                        </a:spcAft>
                        <a:buFont typeface="Arial" panose="020B0604020202020204" pitchFamily="34" charset="0"/>
                        <a:buChar char="•"/>
                      </a:pPr>
                      <a:r>
                        <a:rPr lang="fr-FR" sz="1100" dirty="0">
                          <a:effectLst/>
                        </a:rPr>
                        <a:t>Mise en place d’un point accueil décentralisé à </a:t>
                      </a:r>
                    </a:p>
                    <a:p>
                      <a:pPr>
                        <a:lnSpc>
                          <a:spcPct val="115000"/>
                        </a:lnSpc>
                        <a:spcAft>
                          <a:spcPts val="0"/>
                        </a:spcAft>
                      </a:pPr>
                      <a:r>
                        <a:rPr lang="fr-FR" sz="1100" dirty="0" smtClean="0">
                          <a:effectLst/>
                        </a:rPr>
                        <a:t>L’Espace Tôtout’Arts ( VLA).</a:t>
                      </a:r>
                      <a:endParaRPr lang="fr-FR" sz="1100" dirty="0">
                        <a:effectLst/>
                      </a:endParaRPr>
                    </a:p>
                    <a:p>
                      <a:pPr marL="342900" lvl="0" indent="-342900">
                        <a:lnSpc>
                          <a:spcPct val="110000"/>
                        </a:lnSpc>
                        <a:spcAft>
                          <a:spcPts val="0"/>
                        </a:spcAft>
                        <a:buFont typeface="Arial" panose="020B0604020202020204" pitchFamily="34" charset="0"/>
                        <a:buChar char="•"/>
                      </a:pPr>
                      <a:r>
                        <a:rPr lang="fr-FR" sz="1100" dirty="0">
                          <a:effectLst/>
                        </a:rPr>
                        <a:t>Rendre les locaux plus agréables et fonctionnels</a:t>
                      </a:r>
                    </a:p>
                    <a:p>
                      <a:pPr>
                        <a:lnSpc>
                          <a:spcPct val="115000"/>
                        </a:lnSpc>
                        <a:spcAft>
                          <a:spcPts val="0"/>
                        </a:spcAft>
                      </a:pPr>
                      <a:r>
                        <a:rPr lang="fr-FR" sz="1100" dirty="0">
                          <a:effectLst/>
                        </a:rPr>
                        <a:t>pour l’accueil des habitants</a:t>
                      </a:r>
                    </a:p>
                    <a:p>
                      <a:pPr marL="342900" lvl="0" indent="-342900">
                        <a:lnSpc>
                          <a:spcPct val="110000"/>
                        </a:lnSpc>
                        <a:spcAft>
                          <a:spcPts val="0"/>
                        </a:spcAft>
                        <a:buFont typeface="Arial" panose="020B0604020202020204" pitchFamily="34" charset="0"/>
                        <a:buChar char="•"/>
                      </a:pPr>
                      <a:r>
                        <a:rPr lang="fr-FR" sz="1100" dirty="0">
                          <a:effectLst/>
                        </a:rPr>
                        <a:t>Améliorer la signalétique du centre social</a:t>
                      </a:r>
                    </a:p>
                    <a:p>
                      <a:pPr marL="342900" lvl="0" indent="-342900">
                        <a:lnSpc>
                          <a:spcPct val="110000"/>
                        </a:lnSpc>
                        <a:spcAft>
                          <a:spcPts val="0"/>
                        </a:spcAft>
                        <a:buFont typeface="Arial" panose="020B0604020202020204" pitchFamily="34" charset="0"/>
                        <a:buChar char="•"/>
                      </a:pPr>
                      <a:r>
                        <a:rPr lang="fr-FR" sz="1100" dirty="0">
                          <a:effectLst/>
                        </a:rPr>
                        <a:t>Mieux communiquer sur les actions du centre social sur le territoire : stands infos sur les manifestations du centre social, portes ouverts, ville et village… </a:t>
                      </a:r>
                    </a:p>
                    <a:p>
                      <a:pPr marL="342900" lvl="0" indent="-342900">
                        <a:lnSpc>
                          <a:spcPct val="110000"/>
                        </a:lnSpc>
                        <a:spcAft>
                          <a:spcPts val="0"/>
                        </a:spcAft>
                        <a:buFont typeface="Arial" panose="020B0604020202020204" pitchFamily="34" charset="0"/>
                        <a:buChar char="•"/>
                      </a:pPr>
                      <a:r>
                        <a:rPr lang="fr-FR" sz="1100" dirty="0">
                          <a:effectLst/>
                        </a:rPr>
                        <a:t>Informations concernant les suivis et les parcours</a:t>
                      </a:r>
                    </a:p>
                    <a:p>
                      <a:pPr>
                        <a:lnSpc>
                          <a:spcPct val="115000"/>
                        </a:lnSpc>
                        <a:spcAft>
                          <a:spcPts val="0"/>
                        </a:spcAft>
                      </a:pPr>
                      <a:r>
                        <a:rPr lang="fr-FR" sz="1100" dirty="0">
                          <a:effectLst/>
                        </a:rPr>
                        <a:t>individuels et orientation vers une des structures en</a:t>
                      </a:r>
                    </a:p>
                    <a:p>
                      <a:pPr>
                        <a:lnSpc>
                          <a:spcPct val="115000"/>
                        </a:lnSpc>
                        <a:spcAft>
                          <a:spcPts val="0"/>
                        </a:spcAft>
                      </a:pPr>
                      <a:r>
                        <a:rPr lang="fr-FR" sz="1100" dirty="0">
                          <a:effectLst/>
                        </a:rPr>
                        <a:t>fonction des demandes</a:t>
                      </a:r>
                    </a:p>
                    <a:p>
                      <a:pPr marL="342900" lvl="0" indent="-342900">
                        <a:lnSpc>
                          <a:spcPct val="110000"/>
                        </a:lnSpc>
                        <a:spcAft>
                          <a:spcPts val="0"/>
                        </a:spcAft>
                        <a:buFont typeface="Arial" panose="020B0604020202020204" pitchFamily="34" charset="0"/>
                        <a:buChar char="•"/>
                      </a:pPr>
                      <a:r>
                        <a:rPr lang="fr-FR" sz="1100" dirty="0">
                          <a:effectLst/>
                        </a:rPr>
                        <a:t>Renforcer la fonction accueil social pour :</a:t>
                      </a:r>
                    </a:p>
                    <a:p>
                      <a:pPr marL="342900" lvl="0" indent="-342900">
                        <a:lnSpc>
                          <a:spcPct val="110000"/>
                        </a:lnSpc>
                        <a:spcAft>
                          <a:spcPts val="0"/>
                        </a:spcAft>
                        <a:buFont typeface="Calibri" panose="020F0502020204030204" pitchFamily="34" charset="0"/>
                        <a:buChar char="-"/>
                      </a:pPr>
                      <a:r>
                        <a:rPr lang="fr-FR" sz="1100" dirty="0">
                          <a:effectLst/>
                        </a:rPr>
                        <a:t>Faire le lien avec le réseau des acteurs sociaux du</a:t>
                      </a:r>
                    </a:p>
                    <a:p>
                      <a:pPr>
                        <a:lnSpc>
                          <a:spcPct val="115000"/>
                        </a:lnSpc>
                        <a:spcAft>
                          <a:spcPts val="0"/>
                        </a:spcAft>
                      </a:pPr>
                      <a:r>
                        <a:rPr lang="fr-FR" sz="1100" dirty="0">
                          <a:effectLst/>
                        </a:rPr>
                        <a:t>territoire en fonction des situations et des</a:t>
                      </a:r>
                    </a:p>
                    <a:p>
                      <a:pPr>
                        <a:lnSpc>
                          <a:spcPct val="115000"/>
                        </a:lnSpc>
                        <a:spcAft>
                          <a:spcPts val="0"/>
                        </a:spcAft>
                      </a:pPr>
                      <a:r>
                        <a:rPr lang="fr-FR" sz="1100" dirty="0">
                          <a:effectLst/>
                        </a:rPr>
                        <a:t>difficultés rencontrées par les familles reçues: CMS,</a:t>
                      </a:r>
                    </a:p>
                    <a:p>
                      <a:pPr>
                        <a:lnSpc>
                          <a:spcPct val="115000"/>
                        </a:lnSpc>
                        <a:spcAft>
                          <a:spcPts val="0"/>
                        </a:spcAft>
                      </a:pPr>
                      <a:r>
                        <a:rPr lang="fr-FR" sz="1100" dirty="0">
                          <a:effectLst/>
                        </a:rPr>
                        <a:t>CAF, CPAM, Associations  et dispositifs du territoire.</a:t>
                      </a:r>
                    </a:p>
                    <a:p>
                      <a:pPr marL="342900" lvl="0" indent="-342900">
                        <a:lnSpc>
                          <a:spcPct val="110000"/>
                        </a:lnSpc>
                        <a:spcAft>
                          <a:spcPts val="0"/>
                        </a:spcAft>
                        <a:buFont typeface="Calibri" panose="020F0502020204030204" pitchFamily="34" charset="0"/>
                        <a:buChar char="-"/>
                      </a:pPr>
                      <a:r>
                        <a:rPr lang="fr-FR" sz="1100" dirty="0">
                          <a:effectLst/>
                        </a:rPr>
                        <a:t>Mettre en place des outils de mesure de</a:t>
                      </a:r>
                    </a:p>
                    <a:p>
                      <a:pPr marL="457200">
                        <a:lnSpc>
                          <a:spcPct val="110000"/>
                        </a:lnSpc>
                        <a:spcAft>
                          <a:spcPts val="0"/>
                        </a:spcAft>
                      </a:pPr>
                      <a:r>
                        <a:rPr lang="fr-FR" sz="1100" dirty="0">
                          <a:effectLst/>
                        </a:rPr>
                        <a:t>fréquentation, et de renouvellement des publics.</a:t>
                      </a:r>
                    </a:p>
                    <a:p>
                      <a:pPr marL="342900" lvl="0" indent="-342900">
                        <a:lnSpc>
                          <a:spcPct val="110000"/>
                        </a:lnSpc>
                        <a:spcAft>
                          <a:spcPts val="0"/>
                        </a:spcAft>
                        <a:buFont typeface="Calibri" panose="020F0502020204030204" pitchFamily="34" charset="0"/>
                        <a:buChar char="-"/>
                      </a:pPr>
                      <a:r>
                        <a:rPr lang="fr-FR" sz="1100" dirty="0">
                          <a:effectLst/>
                        </a:rPr>
                        <a:t>Optimiser l'accueil en nombre de places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Wingdings" panose="05000000000000000000" pitchFamily="2" charset="2"/>
                        <a:buChar char=""/>
                      </a:pPr>
                      <a:r>
                        <a:rPr lang="fr-FR" sz="1100" dirty="0">
                          <a:effectLst/>
                        </a:rPr>
                        <a:t>Permanence d'accueil décentralisée à </a:t>
                      </a:r>
                      <a:r>
                        <a:rPr lang="fr-FR" sz="1100" dirty="0" smtClean="0">
                          <a:effectLst/>
                        </a:rPr>
                        <a:t>L’Espace Tôtout’Arts  (</a:t>
                      </a:r>
                      <a:r>
                        <a:rPr lang="fr-FR" sz="1100" dirty="0">
                          <a:effectLst/>
                        </a:rPr>
                        <a:t>VLA).</a:t>
                      </a:r>
                    </a:p>
                    <a:p>
                      <a:pPr marL="342900" lvl="0" indent="-342900">
                        <a:lnSpc>
                          <a:spcPct val="110000"/>
                        </a:lnSpc>
                        <a:spcAft>
                          <a:spcPts val="0"/>
                        </a:spcAft>
                        <a:buFont typeface="Wingdings" panose="05000000000000000000" pitchFamily="2" charset="2"/>
                        <a:buChar char=""/>
                      </a:pPr>
                      <a:r>
                        <a:rPr lang="fr-FR" sz="1100" dirty="0">
                          <a:effectLst/>
                        </a:rPr>
                        <a:t>Permanence d'accueil Centre Culturel et Social (réaménagement des espaces).</a:t>
                      </a:r>
                    </a:p>
                    <a:p>
                      <a:pPr marL="342900" lvl="0" indent="-342900">
                        <a:lnSpc>
                          <a:spcPct val="110000"/>
                        </a:lnSpc>
                        <a:spcAft>
                          <a:spcPts val="0"/>
                        </a:spcAft>
                        <a:buFont typeface="Wingdings" panose="05000000000000000000" pitchFamily="2" charset="2"/>
                        <a:buChar char=""/>
                      </a:pPr>
                      <a:r>
                        <a:rPr lang="fr-FR" sz="1100" dirty="0">
                          <a:effectLst/>
                        </a:rPr>
                        <a:t>Installation signalétique:</a:t>
                      </a:r>
                    </a:p>
                    <a:p>
                      <a:pPr marL="342900" lvl="0" indent="-342900">
                        <a:lnSpc>
                          <a:spcPct val="110000"/>
                        </a:lnSpc>
                        <a:spcAft>
                          <a:spcPts val="0"/>
                        </a:spcAft>
                        <a:buFont typeface="Calibri" panose="020F0502020204030204" pitchFamily="34" charset="0"/>
                        <a:buChar char="-"/>
                      </a:pPr>
                      <a:r>
                        <a:rPr lang="fr-FR" sz="1100" dirty="0" smtClean="0">
                          <a:effectLst/>
                        </a:rPr>
                        <a:t>Accueil</a:t>
                      </a:r>
                      <a:r>
                        <a:rPr lang="fr-FR" sz="1100" baseline="0" dirty="0" smtClean="0">
                          <a:effectLst/>
                        </a:rPr>
                        <a:t> </a:t>
                      </a:r>
                      <a:r>
                        <a:rPr lang="fr-FR" sz="1100" dirty="0" smtClean="0">
                          <a:effectLst/>
                        </a:rPr>
                        <a:t>L’Espace Tôtout’Arts (VLA) </a:t>
                      </a:r>
                      <a:r>
                        <a:rPr lang="fr-FR" sz="1100" dirty="0">
                          <a:effectLst/>
                        </a:rPr>
                        <a:t>le jeudi matin</a:t>
                      </a:r>
                    </a:p>
                    <a:p>
                      <a:pPr marL="342900" lvl="0" indent="-342900">
                        <a:lnSpc>
                          <a:spcPct val="110000"/>
                        </a:lnSpc>
                        <a:spcAft>
                          <a:spcPts val="0"/>
                        </a:spcAft>
                        <a:buFont typeface="Calibri" panose="020F0502020204030204" pitchFamily="34" charset="0"/>
                        <a:buChar char="-"/>
                      </a:pPr>
                      <a:r>
                        <a:rPr lang="fr-FR" sz="1100" dirty="0">
                          <a:effectLst/>
                        </a:rPr>
                        <a:t>Accueil CS, Rez-de-chaussée et étage</a:t>
                      </a:r>
                    </a:p>
                    <a:p>
                      <a:pPr marL="342900" lvl="0" indent="-342900">
                        <a:lnSpc>
                          <a:spcPct val="110000"/>
                        </a:lnSpc>
                        <a:spcAft>
                          <a:spcPts val="0"/>
                        </a:spcAft>
                        <a:buFont typeface="Calibri" panose="020F0502020204030204" pitchFamily="34" charset="0"/>
                        <a:buChar char="-"/>
                      </a:pPr>
                      <a:r>
                        <a:rPr lang="fr-FR" sz="1100" dirty="0">
                          <a:effectLst/>
                        </a:rPr>
                        <a:t>Mini bus (stickers).</a:t>
                      </a:r>
                    </a:p>
                    <a:p>
                      <a:pPr marL="342900" lvl="0" indent="-342900">
                        <a:lnSpc>
                          <a:spcPct val="110000"/>
                        </a:lnSpc>
                        <a:spcAft>
                          <a:spcPts val="0"/>
                        </a:spcAft>
                        <a:buFont typeface="Calibri" panose="020F0502020204030204" pitchFamily="34" charset="0"/>
                        <a:buChar char="-"/>
                      </a:pPr>
                      <a:r>
                        <a:rPr lang="fr-FR" sz="1100" u="sng" dirty="0">
                          <a:effectLst/>
                        </a:rPr>
                        <a:t>P</a:t>
                      </a:r>
                      <a:r>
                        <a:rPr lang="fr-FR" sz="1100" dirty="0">
                          <a:effectLst/>
                        </a:rPr>
                        <a:t>oint </a:t>
                      </a:r>
                      <a:r>
                        <a:rPr lang="fr-FR" sz="1100" u="sng" dirty="0">
                          <a:effectLst/>
                        </a:rPr>
                        <a:t>I</a:t>
                      </a:r>
                      <a:r>
                        <a:rPr lang="fr-FR" sz="1100" dirty="0">
                          <a:effectLst/>
                        </a:rPr>
                        <a:t>nfo </a:t>
                      </a:r>
                      <a:r>
                        <a:rPr lang="fr-FR" sz="1100" u="sng" dirty="0">
                          <a:effectLst/>
                        </a:rPr>
                        <a:t>F</a:t>
                      </a:r>
                      <a:r>
                        <a:rPr lang="fr-FR" sz="1100" dirty="0">
                          <a:effectLst/>
                        </a:rPr>
                        <a:t>amille itinérant.</a:t>
                      </a:r>
                    </a:p>
                    <a:p>
                      <a:pPr>
                        <a:lnSpc>
                          <a:spcPct val="115000"/>
                        </a:lnSpc>
                        <a:spcAft>
                          <a:spcPts val="0"/>
                        </a:spcAft>
                      </a:pPr>
                      <a:r>
                        <a:rPr lang="fr-FR" sz="1100" dirty="0">
                          <a:effectLst/>
                        </a:rPr>
                        <a:t> </a:t>
                      </a:r>
                    </a:p>
                    <a:p>
                      <a:pPr marL="342900" lvl="0" indent="-342900">
                        <a:lnSpc>
                          <a:spcPct val="110000"/>
                        </a:lnSpc>
                        <a:spcAft>
                          <a:spcPts val="0"/>
                        </a:spcAft>
                        <a:buFont typeface="Wingdings" panose="05000000000000000000" pitchFamily="2" charset="2"/>
                        <a:buChar char=""/>
                      </a:pPr>
                      <a:r>
                        <a:rPr lang="fr-FR" sz="1100" dirty="0">
                          <a:effectLst/>
                        </a:rPr>
                        <a:t>Permanence d'aide administrative, orientation et information des personnes.</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marL="342900" lvl="0" indent="-342900">
                        <a:lnSpc>
                          <a:spcPct val="110000"/>
                        </a:lnSpc>
                        <a:spcAft>
                          <a:spcPts val="0"/>
                        </a:spcAft>
                        <a:buFont typeface="Wingdings" panose="05000000000000000000" pitchFamily="2" charset="2"/>
                        <a:buChar char=""/>
                      </a:pPr>
                      <a:r>
                        <a:rPr lang="fr-FR" sz="1100" dirty="0">
                          <a:effectLst/>
                        </a:rPr>
                        <a:t>Nombre d'accueil décentralisé.</a:t>
                      </a:r>
                    </a:p>
                    <a:p>
                      <a:pPr marL="342900" lvl="0" indent="-342900">
                        <a:lnSpc>
                          <a:spcPct val="110000"/>
                        </a:lnSpc>
                        <a:spcAft>
                          <a:spcPts val="0"/>
                        </a:spcAft>
                        <a:buFont typeface="Wingdings" panose="05000000000000000000" pitchFamily="2" charset="2"/>
                        <a:buChar char=""/>
                      </a:pPr>
                      <a:r>
                        <a:rPr lang="fr-FR" sz="1100" dirty="0">
                          <a:effectLst/>
                        </a:rPr>
                        <a:t>Impact sur la fréquentation.</a:t>
                      </a:r>
                    </a:p>
                    <a:p>
                      <a:pPr marL="342900" lvl="0" indent="-342900">
                        <a:lnSpc>
                          <a:spcPct val="110000"/>
                        </a:lnSpc>
                        <a:spcAft>
                          <a:spcPts val="0"/>
                        </a:spcAft>
                        <a:buFont typeface="Wingdings" panose="05000000000000000000" pitchFamily="2" charset="2"/>
                        <a:buChar char=""/>
                      </a:pPr>
                      <a:r>
                        <a:rPr lang="fr-FR" sz="1100" dirty="0">
                          <a:effectLst/>
                        </a:rPr>
                        <a:t>Enquête de satisfaction des habitants.</a:t>
                      </a:r>
                    </a:p>
                    <a:p>
                      <a:pPr marL="342900" lvl="0" indent="-342900">
                        <a:lnSpc>
                          <a:spcPct val="110000"/>
                        </a:lnSpc>
                        <a:spcAft>
                          <a:spcPts val="0"/>
                        </a:spcAft>
                        <a:buFont typeface="Wingdings" panose="05000000000000000000" pitchFamily="2" charset="2"/>
                        <a:buChar char=""/>
                      </a:pPr>
                      <a:r>
                        <a:rPr lang="fr-FR" sz="1100" dirty="0">
                          <a:effectLst/>
                        </a:rPr>
                        <a:t>Diffusion du livret d'accueil.</a:t>
                      </a:r>
                    </a:p>
                    <a:p>
                      <a:pPr marL="342900" lvl="0" indent="-342900">
                        <a:lnSpc>
                          <a:spcPct val="110000"/>
                        </a:lnSpc>
                        <a:spcAft>
                          <a:spcPts val="0"/>
                        </a:spcAft>
                        <a:buFont typeface="Wingdings" panose="05000000000000000000" pitchFamily="2" charset="2"/>
                        <a:buChar char=""/>
                      </a:pPr>
                      <a:r>
                        <a:rPr lang="fr-FR" sz="1100" dirty="0">
                          <a:effectLst/>
                        </a:rPr>
                        <a:t>Création d'outil statistique.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6274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sp>
        <p:nvSpPr>
          <p:cNvPr id="3" name="Rectangle 2"/>
          <p:cNvSpPr/>
          <p:nvPr/>
        </p:nvSpPr>
        <p:spPr>
          <a:xfrm>
            <a:off x="4548071" y="686709"/>
            <a:ext cx="2743315" cy="646331"/>
          </a:xfrm>
          <a:prstGeom prst="rect">
            <a:avLst/>
          </a:prstGeom>
        </p:spPr>
        <p:txBody>
          <a:bodyPr wrap="none">
            <a:spAutoFit/>
          </a:bodyPr>
          <a:lstStyle/>
          <a:p>
            <a:pPr algn="ctr"/>
            <a:r>
              <a:rPr lang="fr-FR" b="1" dirty="0"/>
              <a:t>Participation des </a:t>
            </a:r>
            <a:r>
              <a:rPr lang="fr-FR" b="1" dirty="0" smtClean="0"/>
              <a:t>habitants</a:t>
            </a:r>
          </a:p>
          <a:p>
            <a:pPr algn="ctr"/>
            <a:endParaRPr lang="fr-FR" b="1" dirty="0"/>
          </a:p>
        </p:txBody>
      </p:sp>
      <p:graphicFrame>
        <p:nvGraphicFramePr>
          <p:cNvPr id="4" name="Tableau 3"/>
          <p:cNvGraphicFramePr>
            <a:graphicFrameLocks noGrp="1"/>
          </p:cNvGraphicFramePr>
          <p:nvPr>
            <p:extLst>
              <p:ext uri="{D42A27DB-BD31-4B8C-83A1-F6EECF244321}">
                <p14:modId xmlns:p14="http://schemas.microsoft.com/office/powerpoint/2010/main" val="2110943224"/>
              </p:ext>
            </p:extLst>
          </p:nvPr>
        </p:nvGraphicFramePr>
        <p:xfrm>
          <a:off x="462709" y="1031907"/>
          <a:ext cx="11567710" cy="2837348"/>
        </p:xfrm>
        <a:graphic>
          <a:graphicData uri="http://schemas.openxmlformats.org/drawingml/2006/table">
            <a:tbl>
              <a:tblPr firstRow="1" firstCol="1" bandRow="1">
                <a:tableStyleId>{5C22544A-7EE6-4342-B048-85BDC9FD1C3A}</a:tableStyleId>
              </a:tblPr>
              <a:tblGrid>
                <a:gridCol w="5818561"/>
                <a:gridCol w="5749149"/>
              </a:tblGrid>
              <a:tr h="213782">
                <a:tc>
                  <a:txBody>
                    <a:bodyPr/>
                    <a:lstStyle/>
                    <a:p>
                      <a:pPr marL="457200" algn="ctr">
                        <a:lnSpc>
                          <a:spcPct val="110000"/>
                        </a:lnSpc>
                        <a:spcAft>
                          <a:spcPts val="0"/>
                        </a:spcAft>
                      </a:pPr>
                      <a:r>
                        <a:rPr lang="fr-FR" sz="1100" dirty="0">
                          <a:effectLst/>
                        </a:rPr>
                        <a:t>Contribution du Centre Social</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10000"/>
                        </a:lnSpc>
                        <a:spcAft>
                          <a:spcPts val="600"/>
                        </a:spcAft>
                      </a:pPr>
                      <a:r>
                        <a:rPr lang="fr-FR" sz="1100">
                          <a:effectLst/>
                        </a:rPr>
                        <a:t>Les données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59929">
                <a:tc gridSpan="2">
                  <a:txBody>
                    <a:bodyPr/>
                    <a:lstStyle/>
                    <a:p>
                      <a:pPr marL="457200">
                        <a:lnSpc>
                          <a:spcPct val="110000"/>
                        </a:lnSpc>
                        <a:spcAft>
                          <a:spcPts val="600"/>
                        </a:spcAft>
                      </a:pPr>
                      <a:r>
                        <a:rPr lang="fr-FR" sz="1100" dirty="0">
                          <a:effectLst/>
                        </a:rPr>
                        <a:t>Critère : Développer et formaliser la participation des habitants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r>
              <a:tr h="2292372">
                <a:tc>
                  <a:txBody>
                    <a:bodyPr/>
                    <a:lstStyle/>
                    <a:p>
                      <a:pPr marL="457200">
                        <a:lnSpc>
                          <a:spcPct val="110000"/>
                        </a:lnSpc>
                        <a:spcAft>
                          <a:spcPts val="0"/>
                        </a:spcAft>
                      </a:pPr>
                      <a:r>
                        <a:rPr lang="fr-FR" sz="1100" dirty="0">
                          <a:effectLst/>
                        </a:rPr>
                        <a:t>Le comité d'animation comme relais d'information auprès des habitants:</a:t>
                      </a:r>
                    </a:p>
                    <a:p>
                      <a:pPr marL="342900" lvl="0" indent="-342900">
                        <a:lnSpc>
                          <a:spcPct val="110000"/>
                        </a:lnSpc>
                        <a:spcAft>
                          <a:spcPts val="0"/>
                        </a:spcAft>
                        <a:buFont typeface="Symbol" panose="05050102010706020507" pitchFamily="18" charset="2"/>
                        <a:buChar char=""/>
                      </a:pPr>
                      <a:r>
                        <a:rPr lang="fr-FR" sz="1100" dirty="0">
                          <a:effectLst/>
                        </a:rPr>
                        <a:t>S'engager dans la vie du Centre Culturel et Social.</a:t>
                      </a:r>
                    </a:p>
                    <a:p>
                      <a:pPr marL="342900" lvl="0" indent="-342900">
                        <a:lnSpc>
                          <a:spcPct val="110000"/>
                        </a:lnSpc>
                        <a:spcAft>
                          <a:spcPts val="0"/>
                        </a:spcAft>
                        <a:buFont typeface="Symbol" panose="05050102010706020507" pitchFamily="18" charset="2"/>
                        <a:buChar char=""/>
                      </a:pPr>
                      <a:r>
                        <a:rPr lang="fr-FR" sz="1100" dirty="0">
                          <a:effectLst/>
                        </a:rPr>
                        <a:t>Favoriser l'engagement à long terme.</a:t>
                      </a:r>
                    </a:p>
                    <a:p>
                      <a:pPr marL="342900" lvl="0" indent="-342900">
                        <a:lnSpc>
                          <a:spcPct val="110000"/>
                        </a:lnSpc>
                        <a:spcAft>
                          <a:spcPts val="0"/>
                        </a:spcAft>
                        <a:buFont typeface="Symbol" panose="05050102010706020507" pitchFamily="18" charset="2"/>
                        <a:buChar char=""/>
                      </a:pPr>
                      <a:r>
                        <a:rPr lang="fr-FR" sz="1100" dirty="0">
                          <a:effectLst/>
                        </a:rPr>
                        <a:t>Participer aux décisions et aux projets du CS en partenariat avec les </a:t>
                      </a:r>
                      <a:r>
                        <a:rPr lang="fr-FR" sz="1100" dirty="0" err="1">
                          <a:effectLst/>
                        </a:rPr>
                        <a:t>salarié.e.s</a:t>
                      </a:r>
                      <a:r>
                        <a:rPr lang="fr-FR" sz="1100" dirty="0">
                          <a:effectLst/>
                        </a:rPr>
                        <a:t>, bénévoles et partenaires institutionnels.</a:t>
                      </a:r>
                    </a:p>
                    <a:p>
                      <a:pPr marL="342900" lvl="0" indent="-342900">
                        <a:lnSpc>
                          <a:spcPct val="110000"/>
                        </a:lnSpc>
                        <a:spcAft>
                          <a:spcPts val="0"/>
                        </a:spcAft>
                        <a:buFont typeface="Symbol" panose="05050102010706020507" pitchFamily="18" charset="2"/>
                        <a:buChar char=""/>
                      </a:pPr>
                      <a:r>
                        <a:rPr lang="fr-FR" sz="1100" dirty="0">
                          <a:effectLst/>
                        </a:rPr>
                        <a:t>Proposer des projets, des actions, des ateliers.</a:t>
                      </a:r>
                    </a:p>
                    <a:p>
                      <a:pPr marL="342900" lvl="0" indent="-342900">
                        <a:lnSpc>
                          <a:spcPct val="110000"/>
                        </a:lnSpc>
                        <a:spcAft>
                          <a:spcPts val="0"/>
                        </a:spcAft>
                        <a:buFont typeface="Symbol" panose="05050102010706020507" pitchFamily="18" charset="2"/>
                        <a:buChar char=""/>
                      </a:pPr>
                      <a:r>
                        <a:rPr lang="fr-FR" sz="1100" dirty="0">
                          <a:effectLst/>
                        </a:rPr>
                        <a:t>Animer des projets, des actions, des ateliers.</a:t>
                      </a:r>
                    </a:p>
                    <a:p>
                      <a:pPr marL="342900" lvl="0" indent="-342900">
                        <a:lnSpc>
                          <a:spcPct val="110000"/>
                        </a:lnSpc>
                        <a:spcAft>
                          <a:spcPts val="0"/>
                        </a:spcAft>
                        <a:buFont typeface="Symbol" panose="05050102010706020507" pitchFamily="18" charset="2"/>
                        <a:buChar char=""/>
                      </a:pPr>
                      <a:r>
                        <a:rPr lang="fr-FR" sz="1100" dirty="0">
                          <a:effectLst/>
                        </a:rPr>
                        <a:t>Favoriser les relations entre les habitants.</a:t>
                      </a:r>
                    </a:p>
                    <a:p>
                      <a:pPr>
                        <a:lnSpc>
                          <a:spcPct val="115000"/>
                        </a:lnSpc>
                        <a:spcAft>
                          <a:spcPts val="0"/>
                        </a:spcAft>
                      </a:pPr>
                      <a:r>
                        <a:rPr lang="fr-FR" sz="1100" dirty="0">
                          <a:effectLst/>
                        </a:rPr>
                        <a:t> </a:t>
                      </a:r>
                    </a:p>
                    <a:p>
                      <a:pPr>
                        <a:lnSpc>
                          <a:spcPct val="115000"/>
                        </a:lnSpc>
                        <a:spcAft>
                          <a:spcPts val="0"/>
                        </a:spcAft>
                      </a:pPr>
                      <a:r>
                        <a:rPr lang="fr-FR" sz="1100" dirty="0">
                          <a:effectLst/>
                        </a:rPr>
                        <a:t>Développer des espaces de parole: Semaine bleue, Printemps des familles, réunions parents CLAS et ACCEM, réunions famille, forums débat…</a:t>
                      </a:r>
                    </a:p>
                    <a:p>
                      <a:pPr>
                        <a:lnSpc>
                          <a:spcPct val="115000"/>
                        </a:lnSpc>
                        <a:spcAft>
                          <a:spcPts val="0"/>
                        </a:spcAft>
                      </a:pPr>
                      <a:r>
                        <a:rPr lang="fr-FR" sz="1100" dirty="0">
                          <a:effectLst/>
                        </a:rPr>
                        <a:t> </a:t>
                      </a:r>
                    </a:p>
                    <a:p>
                      <a:pPr>
                        <a:lnSpc>
                          <a:spcPct val="115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Wingdings" panose="05000000000000000000" pitchFamily="2" charset="2"/>
                        <a:buChar char=""/>
                      </a:pPr>
                      <a:r>
                        <a:rPr lang="fr-FR" sz="1100" dirty="0">
                          <a:effectLst/>
                        </a:rPr>
                        <a:t>Intégration des habitants, partenaires institutionnels au sein du Comité d'animation.</a:t>
                      </a:r>
                    </a:p>
                    <a:p>
                      <a:pPr marL="342900" lvl="0" indent="-342900">
                        <a:lnSpc>
                          <a:spcPct val="110000"/>
                        </a:lnSpc>
                        <a:spcAft>
                          <a:spcPts val="0"/>
                        </a:spcAft>
                        <a:buFont typeface="Wingdings" panose="05000000000000000000" pitchFamily="2" charset="2"/>
                        <a:buChar char=""/>
                      </a:pPr>
                      <a:r>
                        <a:rPr lang="fr-FR" sz="1100" dirty="0">
                          <a:effectLst/>
                        </a:rPr>
                        <a:t>Participation du comité d'animation à la journée des bénévoles organisée par la Fédération des Centres Sociaux.</a:t>
                      </a:r>
                    </a:p>
                    <a:p>
                      <a:pPr marL="342900" lvl="0" indent="-342900">
                        <a:lnSpc>
                          <a:spcPct val="110000"/>
                        </a:lnSpc>
                        <a:spcAft>
                          <a:spcPts val="0"/>
                        </a:spcAft>
                        <a:buFont typeface="Wingdings" panose="05000000000000000000" pitchFamily="2" charset="2"/>
                        <a:buChar char=""/>
                      </a:pPr>
                      <a:r>
                        <a:rPr lang="fr-FR" sz="1100" dirty="0">
                          <a:effectLst/>
                        </a:rPr>
                        <a:t>Permettre au  comité d'animation d'évoluer afin d'être identifié au regard des habitants, des partenaires…</a:t>
                      </a:r>
                    </a:p>
                    <a:p>
                      <a:pPr marL="342900" lvl="0" indent="-342900">
                        <a:lnSpc>
                          <a:spcPct val="110000"/>
                        </a:lnSpc>
                        <a:spcAft>
                          <a:spcPts val="0"/>
                        </a:spcAft>
                        <a:buFont typeface="Wingdings" panose="05000000000000000000" pitchFamily="2" charset="2"/>
                        <a:buChar char=""/>
                      </a:pPr>
                      <a:r>
                        <a:rPr lang="fr-FR" sz="1100" dirty="0">
                          <a:effectLst/>
                        </a:rPr>
                        <a:t>Organisation d'espace de parole lors des évènements (stand: info, recueil de parole…).</a:t>
                      </a:r>
                    </a:p>
                    <a:p>
                      <a:pPr marL="457200">
                        <a:lnSpc>
                          <a:spcPct val="110000"/>
                        </a:lnSpc>
                        <a:spcAft>
                          <a:spcPts val="600"/>
                        </a:spcAft>
                      </a:pPr>
                      <a:r>
                        <a:rPr lang="fr-FR" sz="1100" dirty="0">
                          <a:effectLst/>
                        </a:rPr>
                        <a:t> </a:t>
                      </a:r>
                    </a:p>
                    <a:p>
                      <a:pPr>
                        <a:lnSpc>
                          <a:spcPct val="115000"/>
                        </a:lnSpc>
                        <a:spcAft>
                          <a:spcPts val="0"/>
                        </a:spcAft>
                      </a:pPr>
                      <a:r>
                        <a:rPr lang="fr-FR" sz="1100" dirty="0">
                          <a:effectLst/>
                        </a:rPr>
                        <a:t> </a:t>
                      </a:r>
                    </a:p>
                    <a:p>
                      <a:pPr marL="342900" lvl="0" indent="-342900">
                        <a:lnSpc>
                          <a:spcPct val="110000"/>
                        </a:lnSpc>
                        <a:spcAft>
                          <a:spcPts val="0"/>
                        </a:spcAft>
                        <a:buFont typeface="Wingdings" panose="05000000000000000000" pitchFamily="2" charset="2"/>
                        <a:buChar char=""/>
                      </a:pPr>
                      <a:r>
                        <a:rPr lang="fr-FR" sz="1100" dirty="0">
                          <a:effectLst/>
                        </a:rPr>
                        <a:t>Fréquence des réunions parents, familles, seniors. </a:t>
                      </a:r>
                    </a:p>
                    <a:p>
                      <a:pPr marL="457200">
                        <a:lnSpc>
                          <a:spcPct val="110000"/>
                        </a:lnSpc>
                        <a:spcAft>
                          <a:spcPts val="0"/>
                        </a:spcAft>
                      </a:pPr>
                      <a:r>
                        <a:rPr lang="fr-FR" sz="1100" dirty="0">
                          <a:effectLst/>
                        </a:rPr>
                        <a:t> </a:t>
                      </a:r>
                    </a:p>
                    <a:p>
                      <a:pPr marL="342900" lvl="0" indent="-342900">
                        <a:lnSpc>
                          <a:spcPct val="110000"/>
                        </a:lnSpc>
                        <a:spcAft>
                          <a:spcPts val="0"/>
                        </a:spcAft>
                        <a:buFont typeface="Wingdings" panose="05000000000000000000" pitchFamily="2" charset="2"/>
                        <a:buChar char=""/>
                      </a:pPr>
                      <a:r>
                        <a:rPr lang="fr-FR" sz="1100" dirty="0">
                          <a:effectLst/>
                        </a:rPr>
                        <a:t>Organisation des forums débats et conférence thématique deux fois par an.</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4"/>
          <p:cNvSpPr/>
          <p:nvPr/>
        </p:nvSpPr>
        <p:spPr>
          <a:xfrm>
            <a:off x="4548071" y="3848745"/>
            <a:ext cx="2172390" cy="1024448"/>
          </a:xfrm>
          <a:prstGeom prst="rect">
            <a:avLst/>
          </a:prstGeom>
        </p:spPr>
        <p:txBody>
          <a:bodyPr wrap="none">
            <a:spAutoFit/>
          </a:bodyPr>
          <a:lstStyle/>
          <a:p>
            <a:pPr marL="457200">
              <a:lnSpc>
                <a:spcPct val="110000"/>
              </a:lnSpc>
              <a:spcAft>
                <a:spcPts val="600"/>
              </a:spcAft>
            </a:pPr>
            <a:r>
              <a:rPr lang="fr-FR" b="1" dirty="0">
                <a:latin typeface="Calibri,Bold"/>
                <a:ea typeface="Times New Roman" panose="02020603050405020304" pitchFamily="18" charset="0"/>
                <a:cs typeface="Calibri,Bold"/>
              </a:rPr>
              <a:t>Le </a:t>
            </a:r>
            <a:r>
              <a:rPr lang="fr-FR" b="1" dirty="0" smtClean="0">
                <a:latin typeface="Calibri,Bold"/>
                <a:ea typeface="Times New Roman" panose="02020603050405020304" pitchFamily="18" charset="0"/>
                <a:cs typeface="Calibri,Bold"/>
              </a:rPr>
              <a:t>partenariat</a:t>
            </a:r>
          </a:p>
          <a:p>
            <a:pPr marL="457200">
              <a:lnSpc>
                <a:spcPct val="110000"/>
              </a:lnSpc>
              <a:spcAft>
                <a:spcPts val="600"/>
              </a:spcAft>
            </a:pPr>
            <a:endParaRPr lang="fr-FR" b="1" dirty="0" smtClean="0">
              <a:latin typeface="Calibri,Bold"/>
              <a:ea typeface="Times New Roman" panose="02020603050405020304" pitchFamily="18" charset="0"/>
              <a:cs typeface="Calibri,Bold"/>
            </a:endParaRPr>
          </a:p>
          <a:p>
            <a:pPr marL="457200">
              <a:lnSpc>
                <a:spcPct val="110000"/>
              </a:lnSpc>
              <a:spcAft>
                <a:spcPts val="600"/>
              </a:spcAft>
            </a:pP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4242006543"/>
              </p:ext>
            </p:extLst>
          </p:nvPr>
        </p:nvGraphicFramePr>
        <p:xfrm>
          <a:off x="462709" y="4238101"/>
          <a:ext cx="11567710" cy="2249208"/>
        </p:xfrm>
        <a:graphic>
          <a:graphicData uri="http://schemas.openxmlformats.org/drawingml/2006/table">
            <a:tbl>
              <a:tblPr firstRow="1" firstCol="1" bandRow="1">
                <a:tableStyleId>{5C22544A-7EE6-4342-B048-85BDC9FD1C3A}</a:tableStyleId>
              </a:tblPr>
              <a:tblGrid>
                <a:gridCol w="5818357"/>
                <a:gridCol w="5749353"/>
              </a:tblGrid>
              <a:tr h="163832">
                <a:tc>
                  <a:txBody>
                    <a:bodyPr/>
                    <a:lstStyle/>
                    <a:p>
                      <a:pPr marL="457200" algn="ctr">
                        <a:lnSpc>
                          <a:spcPct val="110000"/>
                        </a:lnSpc>
                        <a:spcAft>
                          <a:spcPts val="0"/>
                        </a:spcAft>
                      </a:pPr>
                      <a:r>
                        <a:rPr lang="fr-FR" sz="1100" dirty="0">
                          <a:effectLst/>
                        </a:rPr>
                        <a:t>Contribution du Centre Social</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10000"/>
                        </a:lnSpc>
                        <a:spcAft>
                          <a:spcPts val="600"/>
                        </a:spcAft>
                      </a:pPr>
                      <a:r>
                        <a:rPr lang="fr-FR" sz="1100">
                          <a:effectLst/>
                        </a:rPr>
                        <a:t>Les données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87236">
                <a:tc gridSpan="2">
                  <a:txBody>
                    <a:bodyPr/>
                    <a:lstStyle/>
                    <a:p>
                      <a:pPr marL="457200">
                        <a:lnSpc>
                          <a:spcPct val="110000"/>
                        </a:lnSpc>
                        <a:spcAft>
                          <a:spcPts val="600"/>
                        </a:spcAft>
                      </a:pPr>
                      <a:r>
                        <a:rPr lang="fr-FR" sz="1100">
                          <a:effectLst/>
                        </a:rPr>
                        <a:t>Critère : améliorer et mobiliser le partenariat au service du projet social</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r>
              <a:tr h="1775281">
                <a:tc>
                  <a:txBody>
                    <a:bodyPr/>
                    <a:lstStyle/>
                    <a:p>
                      <a:pPr marL="342900" lvl="0" indent="-342900">
                        <a:lnSpc>
                          <a:spcPct val="110000"/>
                        </a:lnSpc>
                        <a:spcAft>
                          <a:spcPts val="0"/>
                        </a:spcAft>
                        <a:buFont typeface="Symbol" panose="05050102010706020507" pitchFamily="18" charset="2"/>
                        <a:buChar char=""/>
                      </a:pPr>
                      <a:r>
                        <a:rPr lang="fr-FR" sz="1100" dirty="0">
                          <a:effectLst/>
                        </a:rPr>
                        <a:t>Harmoniser les projets et actions du centre culturel et social pour parvenir à unifier l'ensemble des  activités annuelles et des efforts mis en œuvre au niveau des équipes projets du CS.</a:t>
                      </a:r>
                    </a:p>
                    <a:p>
                      <a:pPr marL="342900" lvl="0" indent="-342900">
                        <a:lnSpc>
                          <a:spcPct val="110000"/>
                        </a:lnSpc>
                        <a:spcAft>
                          <a:spcPts val="0"/>
                        </a:spcAft>
                        <a:buFont typeface="Symbol" panose="05050102010706020507" pitchFamily="18" charset="2"/>
                        <a:buChar char=""/>
                      </a:pPr>
                      <a:r>
                        <a:rPr lang="fr-FR" sz="1100" dirty="0">
                          <a:effectLst/>
                        </a:rPr>
                        <a:t>Co-construction de projets transversaux (Secteurs Famille- Enfance-Jeunesse- Culturel-Solidaire et citoyenneté et espace senior).</a:t>
                      </a:r>
                    </a:p>
                    <a:p>
                      <a:pPr marL="342900" lvl="0" indent="-342900">
                        <a:lnSpc>
                          <a:spcPct val="110000"/>
                        </a:lnSpc>
                        <a:spcAft>
                          <a:spcPts val="0"/>
                        </a:spcAft>
                        <a:buFont typeface="Symbol" panose="05050102010706020507" pitchFamily="18" charset="2"/>
                        <a:buChar char=""/>
                      </a:pPr>
                      <a:r>
                        <a:rPr lang="fr-FR" sz="1100" dirty="0">
                          <a:effectLst/>
                        </a:rPr>
                        <a:t>Mutualiser et coordonner les actions transversales.</a:t>
                      </a:r>
                    </a:p>
                    <a:p>
                      <a:pPr marL="342900" lvl="0" indent="-342900">
                        <a:lnSpc>
                          <a:spcPct val="110000"/>
                        </a:lnSpc>
                        <a:spcAft>
                          <a:spcPts val="0"/>
                        </a:spcAft>
                        <a:buFont typeface="Symbol" panose="05050102010706020507" pitchFamily="18" charset="2"/>
                        <a:buChar char=""/>
                      </a:pPr>
                      <a:r>
                        <a:rPr lang="fr-FR" sz="1100" dirty="0">
                          <a:effectLst/>
                        </a:rPr>
                        <a:t>Co-construire des projets en partenariat: Printemps des Familles- </a:t>
                      </a:r>
                      <a:r>
                        <a:rPr lang="fr-FR" sz="1100" dirty="0" err="1">
                          <a:effectLst/>
                        </a:rPr>
                        <a:t>Beaub'Arts</a:t>
                      </a:r>
                      <a:r>
                        <a:rPr lang="fr-FR" sz="1100" dirty="0">
                          <a:effectLst/>
                        </a:rPr>
                        <a:t>- </a:t>
                      </a:r>
                      <a:r>
                        <a:rPr lang="fr-FR" sz="1100" dirty="0" err="1">
                          <a:effectLst/>
                        </a:rPr>
                        <a:t>Burkin'Arts</a:t>
                      </a:r>
                      <a:r>
                        <a:rPr lang="fr-FR" sz="1100" dirty="0">
                          <a:effectLst/>
                        </a:rPr>
                        <a:t>- </a:t>
                      </a:r>
                      <a:r>
                        <a:rPr lang="fr-FR" sz="1100" dirty="0" err="1">
                          <a:effectLst/>
                        </a:rPr>
                        <a:t>Guingalé</a:t>
                      </a:r>
                      <a:r>
                        <a:rPr lang="fr-FR" sz="1100" dirty="0">
                          <a:effectLst/>
                        </a:rPr>
                        <a:t>- Semaine Bleue- Chorale- Villeneuve en Scène…</a:t>
                      </a:r>
                    </a:p>
                    <a:p>
                      <a:pPr marL="342900" lvl="0" indent="-342900">
                        <a:lnSpc>
                          <a:spcPct val="110000"/>
                        </a:lnSpc>
                        <a:spcAft>
                          <a:spcPts val="0"/>
                        </a:spcAft>
                        <a:buFont typeface="Symbol" panose="05050102010706020507" pitchFamily="18" charset="2"/>
                        <a:buChar char=""/>
                      </a:pPr>
                      <a:r>
                        <a:rPr lang="fr-FR" sz="1100" dirty="0">
                          <a:effectLst/>
                        </a:rPr>
                        <a:t>Assurer la profondeur de la participation: implication et engagement des participants.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10000"/>
                        </a:lnSpc>
                        <a:spcAft>
                          <a:spcPts val="0"/>
                        </a:spcAft>
                        <a:buFont typeface="Symbol" panose="05050102010706020507" pitchFamily="18" charset="2"/>
                        <a:buChar char=""/>
                      </a:pPr>
                      <a:r>
                        <a:rPr lang="fr-FR" sz="1100" dirty="0">
                          <a:effectLst/>
                        </a:rPr>
                        <a:t>Suivi des projets et des actions.</a:t>
                      </a:r>
                    </a:p>
                    <a:p>
                      <a:pPr marL="342900" lvl="0" indent="-342900">
                        <a:lnSpc>
                          <a:spcPct val="110000"/>
                        </a:lnSpc>
                        <a:spcAft>
                          <a:spcPts val="0"/>
                        </a:spcAft>
                        <a:buFont typeface="Symbol" panose="05050102010706020507" pitchFamily="18" charset="2"/>
                        <a:buChar char=""/>
                      </a:pPr>
                      <a:r>
                        <a:rPr lang="fr-FR" sz="1100" dirty="0">
                          <a:effectLst/>
                        </a:rPr>
                        <a:t>Evaluations partagées.</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marL="342900" lvl="0" indent="-342900">
                        <a:lnSpc>
                          <a:spcPct val="110000"/>
                        </a:lnSpc>
                        <a:spcAft>
                          <a:spcPts val="0"/>
                        </a:spcAft>
                        <a:buFont typeface="Symbol" panose="05050102010706020507" pitchFamily="18" charset="2"/>
                        <a:buChar char=""/>
                      </a:pPr>
                      <a:r>
                        <a:rPr lang="fr-FR" sz="1100" dirty="0">
                          <a:effectLst/>
                        </a:rPr>
                        <a:t>Suivi des projets et des actions en adéquation avec le Projet social.</a:t>
                      </a:r>
                    </a:p>
                    <a:p>
                      <a:pPr>
                        <a:lnSpc>
                          <a:spcPct val="115000"/>
                        </a:lnSpc>
                        <a:spcAft>
                          <a:spcPts val="0"/>
                        </a:spcAft>
                      </a:pPr>
                      <a:r>
                        <a:rPr lang="fr-FR" sz="1100" dirty="0">
                          <a:effectLst/>
                        </a:rPr>
                        <a:t> </a:t>
                      </a:r>
                    </a:p>
                    <a:p>
                      <a:pPr marL="342900" lvl="0" indent="-342900">
                        <a:lnSpc>
                          <a:spcPct val="110000"/>
                        </a:lnSpc>
                        <a:spcAft>
                          <a:spcPts val="0"/>
                        </a:spcAft>
                        <a:buFont typeface="Symbol" panose="05050102010706020507" pitchFamily="18" charset="2"/>
                        <a:buChar char=""/>
                      </a:pPr>
                      <a:r>
                        <a:rPr lang="fr-FR" sz="1100" dirty="0">
                          <a:effectLst/>
                        </a:rPr>
                        <a:t>Suivi des projets concrets s'inscrivant dans la durée.</a:t>
                      </a:r>
                    </a:p>
                    <a:p>
                      <a:pPr>
                        <a:lnSpc>
                          <a:spcPct val="115000"/>
                        </a:lnSpc>
                        <a:spcAft>
                          <a:spcPts val="0"/>
                        </a:spcAft>
                      </a:pPr>
                      <a:r>
                        <a:rPr lang="fr-FR" sz="1100" dirty="0">
                          <a:effectLst/>
                        </a:rPr>
                        <a:t> </a:t>
                      </a:r>
                    </a:p>
                    <a:p>
                      <a:pPr marL="342900" lvl="0" indent="-342900">
                        <a:lnSpc>
                          <a:spcPct val="110000"/>
                        </a:lnSpc>
                        <a:spcAft>
                          <a:spcPts val="0"/>
                        </a:spcAft>
                        <a:buFont typeface="Symbol" panose="05050102010706020507" pitchFamily="18" charset="2"/>
                        <a:buChar char=""/>
                      </a:pPr>
                      <a:r>
                        <a:rPr lang="fr-FR" sz="1100" dirty="0">
                          <a:effectLst/>
                        </a:rPr>
                        <a:t>Participation effective des participants.</a:t>
                      </a:r>
                    </a:p>
                    <a:p>
                      <a:pPr marL="457200">
                        <a:lnSpc>
                          <a:spcPct val="110000"/>
                        </a:lnSpc>
                        <a:spcAft>
                          <a:spcPts val="600"/>
                        </a:spcAft>
                      </a:pPr>
                      <a:r>
                        <a:rPr lang="fr-FR" sz="1100" dirty="0">
                          <a:effectLst/>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76293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sp>
        <p:nvSpPr>
          <p:cNvPr id="3" name="Rectangle 2"/>
          <p:cNvSpPr/>
          <p:nvPr/>
        </p:nvSpPr>
        <p:spPr>
          <a:xfrm>
            <a:off x="4819026" y="773723"/>
            <a:ext cx="1518364" cy="642805"/>
          </a:xfrm>
          <a:prstGeom prst="rect">
            <a:avLst/>
          </a:prstGeom>
        </p:spPr>
        <p:txBody>
          <a:bodyPr wrap="none">
            <a:spAutoFit/>
          </a:bodyPr>
          <a:lstStyle/>
          <a:p>
            <a:pPr marL="457200">
              <a:lnSpc>
                <a:spcPct val="110000"/>
              </a:lnSpc>
              <a:spcAft>
                <a:spcPts val="600"/>
              </a:spcAft>
            </a:pPr>
            <a:r>
              <a:rPr lang="fr-FR" b="1" dirty="0" smtClean="0">
                <a:latin typeface="Calibri,Bold"/>
                <a:ea typeface="Times New Roman" panose="02020603050405020304" pitchFamily="18" charset="0"/>
                <a:cs typeface="Calibri,Bold"/>
              </a:rPr>
              <a:t>Mobilité</a:t>
            </a:r>
          </a:p>
          <a:p>
            <a:pPr marL="457200">
              <a:lnSpc>
                <a:spcPct val="110000"/>
              </a:lnSpc>
              <a:spcAft>
                <a:spcPts val="600"/>
              </a:spcAft>
            </a:pP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663947898"/>
              </p:ext>
            </p:extLst>
          </p:nvPr>
        </p:nvGraphicFramePr>
        <p:xfrm>
          <a:off x="297456" y="1095126"/>
          <a:ext cx="11655846" cy="2518824"/>
        </p:xfrm>
        <a:graphic>
          <a:graphicData uri="http://schemas.openxmlformats.org/drawingml/2006/table">
            <a:tbl>
              <a:tblPr firstRow="1" firstCol="1" bandRow="1">
                <a:tableStyleId>{5C22544A-7EE6-4342-B048-85BDC9FD1C3A}</a:tableStyleId>
              </a:tblPr>
              <a:tblGrid>
                <a:gridCol w="5875026"/>
                <a:gridCol w="5780820"/>
              </a:tblGrid>
              <a:tr h="188230">
                <a:tc>
                  <a:txBody>
                    <a:bodyPr/>
                    <a:lstStyle/>
                    <a:p>
                      <a:pPr marL="457200" algn="ctr">
                        <a:lnSpc>
                          <a:spcPct val="110000"/>
                        </a:lnSpc>
                        <a:spcAft>
                          <a:spcPts val="0"/>
                        </a:spcAft>
                      </a:pPr>
                      <a:r>
                        <a:rPr lang="fr-FR" sz="1400" dirty="0">
                          <a:effectLst/>
                        </a:rPr>
                        <a:t>Contribution du Centre Social</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10000"/>
                        </a:lnSpc>
                        <a:spcAft>
                          <a:spcPts val="600"/>
                        </a:spcAft>
                      </a:pPr>
                      <a:r>
                        <a:rPr lang="fr-FR" sz="1400">
                          <a:effectLst/>
                        </a:rPr>
                        <a:t>Les données</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15120">
                <a:tc gridSpan="2">
                  <a:txBody>
                    <a:bodyPr/>
                    <a:lstStyle/>
                    <a:p>
                      <a:pPr marL="457200" algn="l">
                        <a:lnSpc>
                          <a:spcPct val="110000"/>
                        </a:lnSpc>
                        <a:spcAft>
                          <a:spcPts val="600"/>
                        </a:spcAft>
                      </a:pPr>
                      <a:r>
                        <a:rPr lang="fr-FR" sz="1000">
                          <a:effectLst/>
                        </a:rPr>
                        <a:t>Critère :</a:t>
                      </a:r>
                      <a:r>
                        <a:rPr lang="fr-FR" sz="1600">
                          <a:effectLst/>
                        </a:rPr>
                        <a:t> </a:t>
                      </a:r>
                      <a:r>
                        <a:rPr lang="fr-FR" sz="1000">
                          <a:effectLst/>
                        </a:rPr>
                        <a:t>favoriser l’accessibilité et la mobilité des habitants</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r>
              <a:tr h="2015904">
                <a:tc>
                  <a:txBody>
                    <a:bodyPr/>
                    <a:lstStyle/>
                    <a:p>
                      <a:pPr algn="l">
                        <a:lnSpc>
                          <a:spcPct val="115000"/>
                        </a:lnSpc>
                        <a:spcAft>
                          <a:spcPts val="0"/>
                        </a:spcAft>
                      </a:pPr>
                      <a:r>
                        <a:rPr lang="fr-FR" sz="1000">
                          <a:effectLst/>
                        </a:rPr>
                        <a:t>Des habitants des communes du territoire SIDSCAVAR ignorent qu'ils peuvent venir au Centre Culturel et Social ET participer aux activités de l'association:</a:t>
                      </a:r>
                      <a:endParaRPr lang="fr-FR" sz="1100">
                        <a:effectLst/>
                      </a:endParaRPr>
                    </a:p>
                    <a:p>
                      <a:pPr marL="342900" lvl="0" indent="-342900" algn="l">
                        <a:lnSpc>
                          <a:spcPct val="110000"/>
                        </a:lnSpc>
                        <a:spcAft>
                          <a:spcPts val="0"/>
                        </a:spcAft>
                        <a:buFont typeface="Calibri" panose="020F0502020204030204" pitchFamily="34" charset="0"/>
                        <a:buChar char="-"/>
                      </a:pPr>
                      <a:r>
                        <a:rPr lang="fr-FR" sz="1000">
                          <a:effectLst/>
                        </a:rPr>
                        <a:t>Intervention des équipes auprès des écoles, collèges, CCAS, PMI…</a:t>
                      </a:r>
                      <a:endParaRPr lang="fr-FR" sz="1050">
                        <a:effectLst/>
                      </a:endParaRPr>
                    </a:p>
                    <a:p>
                      <a:pPr marL="342900" lvl="0" indent="-342900" algn="l">
                        <a:lnSpc>
                          <a:spcPct val="110000"/>
                        </a:lnSpc>
                        <a:spcAft>
                          <a:spcPts val="0"/>
                        </a:spcAft>
                        <a:buFont typeface="Calibri" panose="020F0502020204030204" pitchFamily="34" charset="0"/>
                        <a:buChar char="-"/>
                      </a:pPr>
                      <a:r>
                        <a:rPr lang="fr-FR" sz="1000">
                          <a:effectLst/>
                        </a:rPr>
                        <a:t>Diffusion de l'information auprès des communes (tracts, plaquettes, affiches).</a:t>
                      </a:r>
                      <a:endParaRPr lang="fr-FR" sz="1050">
                        <a:effectLst/>
                      </a:endParaRPr>
                    </a:p>
                    <a:p>
                      <a:pPr marL="342900" lvl="0" indent="-342900" algn="l">
                        <a:lnSpc>
                          <a:spcPct val="110000"/>
                        </a:lnSpc>
                        <a:spcAft>
                          <a:spcPts val="0"/>
                        </a:spcAft>
                        <a:buFont typeface="Calibri" panose="020F0502020204030204" pitchFamily="34" charset="0"/>
                        <a:buChar char="-"/>
                      </a:pPr>
                      <a:r>
                        <a:rPr lang="fr-FR" sz="1000">
                          <a:effectLst/>
                        </a:rPr>
                        <a:t>Aller à la rencontre des habitants.</a:t>
                      </a:r>
                      <a:endParaRPr lang="fr-FR" sz="1050">
                        <a:effectLst/>
                      </a:endParaRPr>
                    </a:p>
                    <a:p>
                      <a:pPr algn="l">
                        <a:lnSpc>
                          <a:spcPct val="115000"/>
                        </a:lnSpc>
                        <a:spcAft>
                          <a:spcPts val="0"/>
                        </a:spcAft>
                      </a:pPr>
                      <a:r>
                        <a:rPr lang="fr-FR" sz="1000">
                          <a:effectLst/>
                        </a:rPr>
                        <a:t> </a:t>
                      </a:r>
                      <a:endParaRPr lang="fr-FR" sz="1100">
                        <a:effectLst/>
                      </a:endParaRPr>
                    </a:p>
                    <a:p>
                      <a:pPr marL="342900" lvl="0" indent="-342900" algn="l">
                        <a:lnSpc>
                          <a:spcPct val="110000"/>
                        </a:lnSpc>
                        <a:spcAft>
                          <a:spcPts val="0"/>
                        </a:spcAft>
                        <a:buFont typeface="Symbol" panose="05050102010706020507" pitchFamily="18" charset="2"/>
                        <a:buChar char=""/>
                      </a:pPr>
                      <a:r>
                        <a:rPr lang="fr-FR" sz="1000">
                          <a:effectLst/>
                        </a:rPr>
                        <a:t>Développer des actions, des projets itinérants sur les différentes communes (CLAS, Café des Familles, Café des Parents d'élèves…).</a:t>
                      </a:r>
                      <a:endParaRPr lang="fr-FR" sz="1050">
                        <a:effectLst/>
                      </a:endParaRPr>
                    </a:p>
                    <a:p>
                      <a:pPr marL="457200" algn="l">
                        <a:lnSpc>
                          <a:spcPct val="110000"/>
                        </a:lnSpc>
                        <a:spcAft>
                          <a:spcPts val="0"/>
                        </a:spcAft>
                      </a:pPr>
                      <a:r>
                        <a:rPr lang="fr-FR" sz="1000">
                          <a:effectLst/>
                        </a:rPr>
                        <a:t>Organiser des sorties Culturelles accessibles à tous et adaptées à l'évolution des besoins (horaires, problématiques liées à l'isolement, transport des personnes âgées et/ou à mobilité réduite).</a:t>
                      </a:r>
                      <a:endParaRPr lang="fr-FR"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10000"/>
                        </a:lnSpc>
                        <a:spcAft>
                          <a:spcPts val="0"/>
                        </a:spcAft>
                      </a:pPr>
                      <a:r>
                        <a:rPr lang="fr-FR" sz="1800" dirty="0">
                          <a:effectLst/>
                        </a:rPr>
                        <a:t> </a:t>
                      </a:r>
                      <a:endParaRPr lang="fr-FR" sz="1050" dirty="0">
                        <a:effectLst/>
                      </a:endParaRPr>
                    </a:p>
                    <a:p>
                      <a:pPr marL="342900" lvl="0" indent="-342900" algn="l">
                        <a:lnSpc>
                          <a:spcPct val="110000"/>
                        </a:lnSpc>
                        <a:spcAft>
                          <a:spcPts val="0"/>
                        </a:spcAft>
                        <a:buFont typeface="Wingdings" panose="05000000000000000000" pitchFamily="2" charset="2"/>
                        <a:buChar char=""/>
                      </a:pPr>
                      <a:r>
                        <a:rPr lang="fr-FR" sz="1000" dirty="0">
                          <a:effectLst/>
                        </a:rPr>
                        <a:t>Actions de communications (écoles, collèges, CCAS, PMI, Marchés, Associations solidaires…).</a:t>
                      </a:r>
                      <a:endParaRPr lang="fr-FR" sz="1050" dirty="0">
                        <a:effectLst/>
                      </a:endParaRPr>
                    </a:p>
                    <a:p>
                      <a:pPr marL="342900" lvl="0" indent="-342900" algn="l">
                        <a:lnSpc>
                          <a:spcPct val="110000"/>
                        </a:lnSpc>
                        <a:spcAft>
                          <a:spcPts val="0"/>
                        </a:spcAft>
                        <a:buFont typeface="Wingdings" panose="05000000000000000000" pitchFamily="2" charset="2"/>
                        <a:buChar char=""/>
                      </a:pPr>
                      <a:r>
                        <a:rPr lang="fr-FR" sz="1000" dirty="0">
                          <a:effectLst/>
                        </a:rPr>
                        <a:t>Communication efficace et repérable par tous les publics.</a:t>
                      </a:r>
                      <a:endParaRPr lang="fr-FR" sz="1050" dirty="0">
                        <a:effectLst/>
                      </a:endParaRPr>
                    </a:p>
                    <a:p>
                      <a:pPr marL="342900" lvl="0" indent="-342900" algn="l">
                        <a:lnSpc>
                          <a:spcPct val="110000"/>
                        </a:lnSpc>
                        <a:spcAft>
                          <a:spcPts val="0"/>
                        </a:spcAft>
                        <a:buFont typeface="Wingdings" panose="05000000000000000000" pitchFamily="2" charset="2"/>
                        <a:buChar char=""/>
                      </a:pPr>
                      <a:r>
                        <a:rPr lang="fr-FR" sz="1000" dirty="0">
                          <a:effectLst/>
                        </a:rPr>
                        <a:t>Reconnaissance des actions menées sur le territoire. </a:t>
                      </a:r>
                      <a:endParaRPr lang="fr-FR" sz="1050" dirty="0">
                        <a:effectLst/>
                      </a:endParaRPr>
                    </a:p>
                    <a:p>
                      <a:pPr algn="l">
                        <a:lnSpc>
                          <a:spcPct val="115000"/>
                        </a:lnSpc>
                        <a:spcAft>
                          <a:spcPts val="0"/>
                        </a:spcAft>
                      </a:pPr>
                      <a:r>
                        <a:rPr lang="fr-FR" sz="1050" dirty="0">
                          <a:effectLst/>
                        </a:rPr>
                        <a:t> </a:t>
                      </a:r>
                      <a:endParaRPr lang="fr-FR" sz="1100" dirty="0">
                        <a:effectLst/>
                      </a:endParaRPr>
                    </a:p>
                    <a:p>
                      <a:pPr marL="342900" lvl="0" indent="-342900" algn="l">
                        <a:lnSpc>
                          <a:spcPct val="110000"/>
                        </a:lnSpc>
                        <a:spcAft>
                          <a:spcPts val="0"/>
                        </a:spcAft>
                        <a:buFont typeface="Wingdings" panose="05000000000000000000" pitchFamily="2" charset="2"/>
                        <a:buChar char=""/>
                      </a:pPr>
                      <a:r>
                        <a:rPr lang="fr-FR" sz="1050" dirty="0">
                          <a:effectLst/>
                        </a:rPr>
                        <a:t>Outil d'animation et de pilotage.</a:t>
                      </a:r>
                    </a:p>
                    <a:p>
                      <a:pPr algn="l">
                        <a:lnSpc>
                          <a:spcPct val="115000"/>
                        </a:lnSpc>
                        <a:spcAft>
                          <a:spcPts val="0"/>
                        </a:spcAft>
                      </a:pPr>
                      <a:r>
                        <a:rPr lang="fr-FR" sz="1050" dirty="0">
                          <a:effectLst/>
                        </a:rPr>
                        <a:t> </a:t>
                      </a:r>
                      <a:endParaRPr lang="fr-FR" sz="1100" dirty="0">
                        <a:effectLst/>
                      </a:endParaRPr>
                    </a:p>
                    <a:p>
                      <a:pPr marL="342900" lvl="0" indent="-342900" algn="l">
                        <a:lnSpc>
                          <a:spcPct val="110000"/>
                        </a:lnSpc>
                        <a:spcAft>
                          <a:spcPts val="0"/>
                        </a:spcAft>
                        <a:buFont typeface="Wingdings" panose="05000000000000000000" pitchFamily="2" charset="2"/>
                        <a:buChar char=""/>
                      </a:pPr>
                      <a:r>
                        <a:rPr lang="fr-FR" sz="1050" dirty="0">
                          <a:effectLst/>
                        </a:rPr>
                        <a:t>Recueil permanent des besoins pour réajuster si nécessaire et si possible.</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4"/>
          <p:cNvSpPr/>
          <p:nvPr/>
        </p:nvSpPr>
        <p:spPr>
          <a:xfrm>
            <a:off x="5202203" y="3588741"/>
            <a:ext cx="1259063" cy="642805"/>
          </a:xfrm>
          <a:prstGeom prst="rect">
            <a:avLst/>
          </a:prstGeom>
        </p:spPr>
        <p:txBody>
          <a:bodyPr wrap="none">
            <a:spAutoFit/>
          </a:bodyPr>
          <a:lstStyle/>
          <a:p>
            <a:pPr marL="457200" algn="just">
              <a:lnSpc>
                <a:spcPct val="110000"/>
              </a:lnSpc>
              <a:spcAft>
                <a:spcPts val="600"/>
              </a:spcAft>
            </a:pPr>
            <a:r>
              <a:rPr lang="fr-FR" b="1" dirty="0" smtClean="0">
                <a:latin typeface="Calibri" panose="020F0502020204030204" pitchFamily="34" charset="0"/>
                <a:ea typeface="Times New Roman" panose="02020603050405020304" pitchFamily="18" charset="0"/>
                <a:cs typeface="Calibri" panose="020F0502020204030204" pitchFamily="34" charset="0"/>
              </a:rPr>
              <a:t>Mixité</a:t>
            </a:r>
          </a:p>
          <a:p>
            <a:pPr marL="457200" algn="just">
              <a:lnSpc>
                <a:spcPct val="110000"/>
              </a:lnSpc>
              <a:spcAft>
                <a:spcPts val="600"/>
              </a:spcAft>
            </a:pP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2668383227"/>
              </p:ext>
            </p:extLst>
          </p:nvPr>
        </p:nvGraphicFramePr>
        <p:xfrm>
          <a:off x="297456" y="3910143"/>
          <a:ext cx="11655846" cy="2769457"/>
        </p:xfrm>
        <a:graphic>
          <a:graphicData uri="http://schemas.openxmlformats.org/drawingml/2006/table">
            <a:tbl>
              <a:tblPr firstRow="1" firstCol="1" bandRow="1">
                <a:tableStyleId>{5C22544A-7EE6-4342-B048-85BDC9FD1C3A}</a:tableStyleId>
              </a:tblPr>
              <a:tblGrid>
                <a:gridCol w="5875027"/>
                <a:gridCol w="5780819"/>
              </a:tblGrid>
              <a:tr h="146372">
                <a:tc>
                  <a:txBody>
                    <a:bodyPr/>
                    <a:lstStyle/>
                    <a:p>
                      <a:pPr marL="457200" algn="ctr">
                        <a:lnSpc>
                          <a:spcPct val="110000"/>
                        </a:lnSpc>
                        <a:spcAft>
                          <a:spcPts val="0"/>
                        </a:spcAft>
                      </a:pPr>
                      <a:r>
                        <a:rPr lang="fr-FR" sz="1100" dirty="0">
                          <a:effectLst/>
                        </a:rPr>
                        <a:t>Contribution du Centre Social</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65" marR="68465" marT="0" marB="0"/>
                </a:tc>
                <a:tc>
                  <a:txBody>
                    <a:bodyPr/>
                    <a:lstStyle/>
                    <a:p>
                      <a:pPr marL="457200" algn="ctr">
                        <a:lnSpc>
                          <a:spcPct val="110000"/>
                        </a:lnSpc>
                        <a:spcAft>
                          <a:spcPts val="600"/>
                        </a:spcAft>
                      </a:pPr>
                      <a:r>
                        <a:rPr lang="fr-FR" sz="1100">
                          <a:effectLst/>
                        </a:rPr>
                        <a:t>Les données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65" marR="68465" marT="0" marB="0"/>
                </a:tc>
              </a:tr>
              <a:tr h="167282">
                <a:tc gridSpan="2">
                  <a:txBody>
                    <a:bodyPr/>
                    <a:lstStyle/>
                    <a:p>
                      <a:pPr marL="457200" algn="l">
                        <a:lnSpc>
                          <a:spcPct val="110000"/>
                        </a:lnSpc>
                        <a:spcAft>
                          <a:spcPts val="600"/>
                        </a:spcAft>
                      </a:pPr>
                      <a:r>
                        <a:rPr lang="fr-FR" sz="1100" dirty="0">
                          <a:effectLst/>
                        </a:rPr>
                        <a:t>Critère : développer des espaces de rencontre et d’échange à travers l’action culturelle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65" marR="68465" marT="0" marB="0"/>
                </a:tc>
                <a:tc hMerge="1">
                  <a:txBody>
                    <a:bodyPr/>
                    <a:lstStyle/>
                    <a:p>
                      <a:endParaRPr lang="fr-FR"/>
                    </a:p>
                  </a:txBody>
                  <a:tcPr/>
                </a:tc>
              </a:tr>
              <a:tr h="2400649">
                <a:tc>
                  <a:txBody>
                    <a:bodyPr/>
                    <a:lstStyle/>
                    <a:p>
                      <a:pPr marL="457200" algn="l">
                        <a:lnSpc>
                          <a:spcPct val="110000"/>
                        </a:lnSpc>
                        <a:spcAft>
                          <a:spcPts val="0"/>
                        </a:spcAft>
                      </a:pPr>
                      <a:r>
                        <a:rPr lang="fr-FR" sz="1100" dirty="0">
                          <a:effectLst/>
                        </a:rPr>
                        <a:t>A partir des futures équipements / locaux du centre culturel et social:</a:t>
                      </a:r>
                    </a:p>
                    <a:p>
                      <a:pPr marL="342900" lvl="0" indent="-342900" algn="l">
                        <a:lnSpc>
                          <a:spcPct val="110000"/>
                        </a:lnSpc>
                        <a:spcAft>
                          <a:spcPts val="0"/>
                        </a:spcAft>
                        <a:buFont typeface="Symbol" panose="05050102010706020507" pitchFamily="18" charset="2"/>
                        <a:buChar char=""/>
                      </a:pPr>
                      <a:r>
                        <a:rPr lang="fr-FR" sz="1100" dirty="0">
                          <a:effectLst/>
                        </a:rPr>
                        <a:t>Favoriser l'accès à la culture au plus grand nombre.</a:t>
                      </a:r>
                    </a:p>
                    <a:p>
                      <a:pPr marL="342900" lvl="0" indent="-342900" algn="l">
                        <a:lnSpc>
                          <a:spcPct val="110000"/>
                        </a:lnSpc>
                        <a:spcAft>
                          <a:spcPts val="0"/>
                        </a:spcAft>
                        <a:buFont typeface="Symbol" panose="05050102010706020507" pitchFamily="18" charset="2"/>
                        <a:buChar char=""/>
                      </a:pPr>
                      <a:r>
                        <a:rPr lang="fr-FR" sz="1100" dirty="0">
                          <a:effectLst/>
                        </a:rPr>
                        <a:t>Organiser l'accueil des enfants et des jeunes dans ces nouveaux locaux (ACCEM mercredis et vacances scolaires).</a:t>
                      </a:r>
                    </a:p>
                    <a:p>
                      <a:pPr marL="342900" lvl="0" indent="-342900" algn="l">
                        <a:lnSpc>
                          <a:spcPct val="110000"/>
                        </a:lnSpc>
                        <a:spcAft>
                          <a:spcPts val="0"/>
                        </a:spcAft>
                        <a:buFont typeface="Symbol" panose="05050102010706020507" pitchFamily="18" charset="2"/>
                        <a:buChar char=""/>
                      </a:pPr>
                      <a:r>
                        <a:rPr lang="fr-FR" sz="1100" dirty="0">
                          <a:effectLst/>
                        </a:rPr>
                        <a:t> Développer des projets et des actions intergénérationnels  (Enfance, Jeunesse, Famille, Adultes et Senior, d'ici et d'ailleurs.</a:t>
                      </a:r>
                    </a:p>
                    <a:p>
                      <a:pPr marL="342900" lvl="0" indent="-342900" algn="l">
                        <a:lnSpc>
                          <a:spcPct val="110000"/>
                        </a:lnSpc>
                        <a:spcAft>
                          <a:spcPts val="0"/>
                        </a:spcAft>
                        <a:buFont typeface="Symbol" panose="05050102010706020507" pitchFamily="18" charset="2"/>
                        <a:buChar char=""/>
                      </a:pPr>
                      <a:r>
                        <a:rPr lang="fr-FR" sz="1100" dirty="0">
                          <a:effectLst/>
                        </a:rPr>
                        <a:t>Favoriser des rencontres entre des artistes amateurs, des professionnels et des habitants (</a:t>
                      </a:r>
                      <a:r>
                        <a:rPr lang="fr-FR" sz="1100" dirty="0" err="1">
                          <a:effectLst/>
                        </a:rPr>
                        <a:t>Burkin'Arts</a:t>
                      </a:r>
                      <a:r>
                        <a:rPr lang="fr-FR" sz="1100" dirty="0">
                          <a:effectLst/>
                        </a:rPr>
                        <a:t>, RDV des Comptoirs, Villeneuve en Scène…).</a:t>
                      </a:r>
                    </a:p>
                    <a:p>
                      <a:pPr marL="342900" lvl="0" indent="-342900" algn="l">
                        <a:lnSpc>
                          <a:spcPct val="110000"/>
                        </a:lnSpc>
                        <a:spcAft>
                          <a:spcPts val="0"/>
                        </a:spcAft>
                        <a:buFont typeface="Symbol" panose="05050102010706020507" pitchFamily="18" charset="2"/>
                        <a:buChar char=""/>
                      </a:pPr>
                      <a:r>
                        <a:rPr lang="fr-FR" sz="1100" dirty="0">
                          <a:effectLst/>
                        </a:rPr>
                        <a:t>Donner la possibilité aux artistes locaux des opportunités pour s'exprimer en public (RDV des Comptoirs, 1 mois 1 expo, Evènements du CS).</a:t>
                      </a:r>
                    </a:p>
                    <a:p>
                      <a:pPr marL="342900" lvl="0" indent="-342900" algn="l">
                        <a:lnSpc>
                          <a:spcPct val="110000"/>
                        </a:lnSpc>
                        <a:spcAft>
                          <a:spcPts val="0"/>
                        </a:spcAft>
                        <a:buFont typeface="Symbol" panose="05050102010706020507" pitchFamily="18" charset="2"/>
                        <a:buChar char=""/>
                      </a:pPr>
                      <a:r>
                        <a:rPr lang="fr-FR" sz="1100" dirty="0">
                          <a:effectLst/>
                        </a:rPr>
                        <a:t>Organiser des manifestations en partenariat avec le SIDSCAVAR:</a:t>
                      </a:r>
                    </a:p>
                    <a:p>
                      <a:pPr marL="342900" lvl="0" indent="-342900" algn="l">
                        <a:lnSpc>
                          <a:spcPct val="110000"/>
                        </a:lnSpc>
                        <a:spcAft>
                          <a:spcPts val="0"/>
                        </a:spcAft>
                        <a:buFont typeface="Calibri" panose="020F0502020204030204" pitchFamily="34" charset="0"/>
                        <a:buChar char="-"/>
                      </a:pPr>
                      <a:r>
                        <a:rPr lang="fr-FR" sz="1100" dirty="0">
                          <a:effectLst/>
                        </a:rPr>
                        <a:t>Semaine Bleue " On en Parle"</a:t>
                      </a:r>
                    </a:p>
                    <a:p>
                      <a:pPr marL="457200" algn="l">
                        <a:lnSpc>
                          <a:spcPct val="110000"/>
                        </a:lnSpc>
                        <a:spcAft>
                          <a:spcPts val="0"/>
                        </a:spcAft>
                      </a:pPr>
                      <a:r>
                        <a:rPr lang="fr-FR" sz="1100" dirty="0">
                          <a:effectLst/>
                        </a:rPr>
                        <a:t>Printemps des familles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65" marR="68465" marT="0" marB="0"/>
                </a:tc>
                <a:tc>
                  <a:txBody>
                    <a:bodyPr/>
                    <a:lstStyle/>
                    <a:p>
                      <a:pPr marL="342900" lvl="0" indent="-342900" algn="l">
                        <a:lnSpc>
                          <a:spcPct val="110000"/>
                        </a:lnSpc>
                        <a:spcAft>
                          <a:spcPts val="0"/>
                        </a:spcAft>
                        <a:buFont typeface="Wingdings" panose="05000000000000000000" pitchFamily="2" charset="2"/>
                        <a:buChar char=""/>
                      </a:pPr>
                      <a:r>
                        <a:rPr lang="fr-FR" sz="1100" dirty="0">
                          <a:effectLst/>
                        </a:rPr>
                        <a:t>Le nombre et la qualité des projets et des actions du Centre Culturel et Social.</a:t>
                      </a:r>
                    </a:p>
                    <a:p>
                      <a:pPr marL="342900" lvl="0" indent="-342900" algn="l">
                        <a:lnSpc>
                          <a:spcPct val="110000"/>
                        </a:lnSpc>
                        <a:spcAft>
                          <a:spcPts val="0"/>
                        </a:spcAft>
                        <a:buFont typeface="Wingdings" panose="05000000000000000000" pitchFamily="2" charset="2"/>
                        <a:buChar char=""/>
                      </a:pPr>
                      <a:r>
                        <a:rPr lang="fr-FR" sz="1100" dirty="0">
                          <a:effectLst/>
                        </a:rPr>
                        <a:t>Le degré d'attractivité des actions et des projets en direction des publics.</a:t>
                      </a:r>
                    </a:p>
                    <a:p>
                      <a:pPr marL="342900" lvl="0" indent="-342900" algn="l">
                        <a:lnSpc>
                          <a:spcPct val="110000"/>
                        </a:lnSpc>
                        <a:spcAft>
                          <a:spcPts val="0"/>
                        </a:spcAft>
                        <a:buFont typeface="Wingdings" panose="05000000000000000000" pitchFamily="2" charset="2"/>
                        <a:buChar char=""/>
                      </a:pPr>
                      <a:r>
                        <a:rPr lang="fr-FR" sz="1100" dirty="0">
                          <a:effectLst/>
                        </a:rPr>
                        <a:t>La forte fréquentation de manifestations culturelles.</a:t>
                      </a:r>
                    </a:p>
                    <a:p>
                      <a:pPr marL="342900" lvl="0" indent="-342900" algn="l">
                        <a:lnSpc>
                          <a:spcPct val="110000"/>
                        </a:lnSpc>
                        <a:spcAft>
                          <a:spcPts val="0"/>
                        </a:spcAft>
                        <a:buFont typeface="Wingdings" panose="05000000000000000000" pitchFamily="2" charset="2"/>
                        <a:buChar char=""/>
                      </a:pPr>
                      <a:r>
                        <a:rPr lang="fr-FR" sz="1100" dirty="0">
                          <a:effectLst/>
                        </a:rPr>
                        <a:t>La fréquence des rencontres entre participants.</a:t>
                      </a:r>
                    </a:p>
                    <a:p>
                      <a:pPr marL="228600" algn="l">
                        <a:lnSpc>
                          <a:spcPct val="115000"/>
                        </a:lnSpc>
                        <a:spcAft>
                          <a:spcPts val="0"/>
                        </a:spcAft>
                      </a:pPr>
                      <a:r>
                        <a:rPr lang="fr-FR" sz="1100" dirty="0">
                          <a:effectLst/>
                        </a:rPr>
                        <a:t> </a:t>
                      </a:r>
                    </a:p>
                    <a:p>
                      <a:pPr marL="342900" lvl="0" indent="-342900" algn="l">
                        <a:lnSpc>
                          <a:spcPct val="110000"/>
                        </a:lnSpc>
                        <a:spcAft>
                          <a:spcPts val="0"/>
                        </a:spcAft>
                        <a:buFont typeface="Wingdings" panose="05000000000000000000" pitchFamily="2" charset="2"/>
                        <a:buChar char=""/>
                      </a:pPr>
                      <a:r>
                        <a:rPr lang="fr-FR" sz="1100" dirty="0">
                          <a:effectLst/>
                        </a:rPr>
                        <a:t>Le degré d'enthousiasme des usagers, habitants, acteurs locaux et international pour se rendre aux services, évènements et activités du Centre.</a:t>
                      </a:r>
                    </a:p>
                    <a:p>
                      <a:pPr marL="457200" algn="l">
                        <a:lnSpc>
                          <a:spcPct val="110000"/>
                        </a:lnSpc>
                        <a:spcAft>
                          <a:spcPts val="600"/>
                        </a:spcAft>
                      </a:pPr>
                      <a:r>
                        <a:rPr lang="fr-FR" sz="1100" dirty="0">
                          <a:effectLst/>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65" marR="68465" marT="0" marB="0"/>
                </a:tc>
              </a:tr>
            </a:tbl>
          </a:graphicData>
        </a:graphic>
      </p:graphicFrame>
    </p:spTree>
    <p:extLst>
      <p:ext uri="{BB962C8B-B14F-4D97-AF65-F5344CB8AC3E}">
        <p14:creationId xmlns:p14="http://schemas.microsoft.com/office/powerpoint/2010/main" val="3412260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sp>
        <p:nvSpPr>
          <p:cNvPr id="3" name="Rectangle 2"/>
          <p:cNvSpPr/>
          <p:nvPr/>
        </p:nvSpPr>
        <p:spPr>
          <a:xfrm>
            <a:off x="4096796" y="642552"/>
            <a:ext cx="3567002" cy="733791"/>
          </a:xfrm>
          <a:prstGeom prst="rect">
            <a:avLst/>
          </a:prstGeom>
        </p:spPr>
        <p:txBody>
          <a:bodyPr wrap="none">
            <a:spAutoFit/>
          </a:bodyPr>
          <a:lstStyle/>
          <a:p>
            <a:pPr marL="228600">
              <a:lnSpc>
                <a:spcPct val="115000"/>
              </a:lnSpc>
              <a:spcAft>
                <a:spcPts val="1000"/>
              </a:spcAft>
            </a:pPr>
            <a:r>
              <a:rPr lang="fr-FR" b="1" dirty="0">
                <a:solidFill>
                  <a:srgbClr val="548DD4"/>
                </a:solidFill>
                <a:latin typeface="Calibri,Bold"/>
                <a:ea typeface="Calibri" panose="020F0502020204030204" pitchFamily="34" charset="0"/>
                <a:cs typeface="Calibri,Bold"/>
              </a:rPr>
              <a:t>Les prévisions </a:t>
            </a:r>
            <a:r>
              <a:rPr lang="fr-FR" b="1" dirty="0" smtClean="0">
                <a:solidFill>
                  <a:srgbClr val="548DD4"/>
                </a:solidFill>
                <a:latin typeface="Calibri,Bold"/>
                <a:ea typeface="Calibri" panose="020F0502020204030204" pitchFamily="34" charset="0"/>
                <a:cs typeface="Calibri,Bold"/>
              </a:rPr>
              <a:t>budgétaires</a:t>
            </a:r>
          </a:p>
          <a:p>
            <a:pPr marL="228600">
              <a:lnSpc>
                <a:spcPct val="115000"/>
              </a:lnSpc>
              <a:spcAft>
                <a:spcPts val="1000"/>
              </a:spcAft>
            </a:pPr>
            <a:r>
              <a:rPr lang="fr-FR" sz="1100" b="1" dirty="0"/>
              <a:t>TÔTOUT'ARTS BUDGET PREVISIONNEL 2019 </a:t>
            </a:r>
            <a:r>
              <a:rPr lang="fr-FR" sz="1100" b="1" dirty="0" smtClean="0"/>
              <a:t>CHARGES </a:t>
            </a:r>
            <a:endParaRPr lang="fr-FR" sz="1100" dirty="0"/>
          </a:p>
        </p:txBody>
      </p:sp>
      <p:graphicFrame>
        <p:nvGraphicFramePr>
          <p:cNvPr id="5" name="Tableau 4"/>
          <p:cNvGraphicFramePr>
            <a:graphicFrameLocks noGrp="1"/>
          </p:cNvGraphicFramePr>
          <p:nvPr>
            <p:extLst>
              <p:ext uri="{D42A27DB-BD31-4B8C-83A1-F6EECF244321}">
                <p14:modId xmlns:p14="http://schemas.microsoft.com/office/powerpoint/2010/main" val="1111789494"/>
              </p:ext>
            </p:extLst>
          </p:nvPr>
        </p:nvGraphicFramePr>
        <p:xfrm>
          <a:off x="4737252" y="1386594"/>
          <a:ext cx="2452171" cy="323850"/>
        </p:xfrm>
        <a:graphic>
          <a:graphicData uri="http://schemas.openxmlformats.org/drawingml/2006/table">
            <a:tbl>
              <a:tblPr firstRow="1" firstCol="1" bandRow="1">
                <a:tableStyleId>{5C22544A-7EE6-4342-B048-85BDC9FD1C3A}</a:tableStyleId>
              </a:tblPr>
              <a:tblGrid>
                <a:gridCol w="2452171"/>
              </a:tblGrid>
              <a:tr h="323850">
                <a:tc>
                  <a:txBody>
                    <a:bodyPr/>
                    <a:lstStyle/>
                    <a:p>
                      <a:pPr algn="r">
                        <a:lnSpc>
                          <a:spcPct val="115000"/>
                        </a:lnSpc>
                        <a:spcAft>
                          <a:spcPts val="0"/>
                        </a:spcAft>
                      </a:pPr>
                      <a:r>
                        <a:rPr lang="fr-FR" sz="1800" dirty="0" smtClean="0">
                          <a:effectLst/>
                        </a:rPr>
                        <a:t> Total charges:</a:t>
                      </a:r>
                      <a:r>
                        <a:rPr lang="fr-FR" sz="1800" baseline="0" dirty="0" smtClean="0">
                          <a:effectLst/>
                        </a:rPr>
                        <a:t> </a:t>
                      </a:r>
                      <a:r>
                        <a:rPr lang="fr-FR" sz="1800" dirty="0" smtClean="0">
                          <a:effectLst/>
                        </a:rPr>
                        <a:t>360 </a:t>
                      </a:r>
                      <a:r>
                        <a:rPr lang="fr-FR" sz="1800" dirty="0">
                          <a:effectLst/>
                        </a:rPr>
                        <a:t>561 €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36564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876" y="1032391"/>
            <a:ext cx="11040762" cy="458658"/>
          </a:xfrm>
        </p:spPr>
        <p:txBody>
          <a:bodyPr>
            <a:normAutofit fontScale="90000"/>
          </a:bodyPr>
          <a:lstStyle/>
          <a:p>
            <a:pPr algn="ctr"/>
            <a:r>
              <a:rPr lang="fr-FR" sz="3200" b="1" dirty="0" smtClean="0"/>
              <a:t/>
            </a:r>
            <a:br>
              <a:rPr lang="fr-FR" sz="3200" b="1" dirty="0" smtClean="0"/>
            </a:br>
            <a:r>
              <a:rPr lang="fr-FR" sz="3200" b="1" dirty="0" smtClean="0"/>
              <a:t>Les </a:t>
            </a:r>
            <a:r>
              <a:rPr lang="fr-FR" sz="3200" b="1" dirty="0"/>
              <a:t>centres sociaux en chiffres</a:t>
            </a:r>
            <a:r>
              <a:rPr lang="fr-FR" sz="3200" dirty="0"/>
              <a:t/>
            </a:r>
            <a:br>
              <a:rPr lang="fr-FR" sz="3200" dirty="0"/>
            </a:br>
            <a:endParaRPr lang="fr-FR" sz="3200" dirty="0"/>
          </a:p>
        </p:txBody>
      </p:sp>
      <p:sp>
        <p:nvSpPr>
          <p:cNvPr id="3" name="Espace réservé du contenu 2"/>
          <p:cNvSpPr>
            <a:spLocks noGrp="1"/>
          </p:cNvSpPr>
          <p:nvPr>
            <p:ph idx="1"/>
          </p:nvPr>
        </p:nvSpPr>
        <p:spPr>
          <a:xfrm>
            <a:off x="549876" y="1614616"/>
            <a:ext cx="10515600" cy="4603536"/>
          </a:xfrm>
        </p:spPr>
        <p:txBody>
          <a:bodyPr>
            <a:normAutofit fontScale="40000" lnSpcReduction="20000"/>
          </a:bodyPr>
          <a:lstStyle/>
          <a:p>
            <a:pPr marL="0" indent="0">
              <a:buNone/>
            </a:pPr>
            <a:r>
              <a:rPr lang="fr-FR" b="1" i="1" dirty="0"/>
              <a:t>Une brève histoire des Centres Sociaux depuis le début du XX° siècle.</a:t>
            </a:r>
            <a:endParaRPr lang="fr-FR" dirty="0"/>
          </a:p>
          <a:p>
            <a:pPr marL="0" indent="0">
              <a:buNone/>
            </a:pPr>
            <a:r>
              <a:rPr lang="fr-FR" i="1" dirty="0"/>
              <a:t>Nés en Angleterre à la fin du 19e siècle, les centres sociaux se multiplient en France à l’aube du 20e siècle. Ils sont issus des “œuvres sociales” qui considéraient que les habitants ouvriers devaient s’organiser localement pour prendre leur vie en main. En 1922, à l’occasion d’un Congrès international, la Fédération des Centres sociaux et Socioculturels de France (FCSF) est créée, à l’initiative de Marie-Jeanne Bassot…. </a:t>
            </a:r>
            <a:endParaRPr lang="fr-FR" i="1" dirty="0" smtClean="0"/>
          </a:p>
          <a:p>
            <a:pPr marL="0" indent="0">
              <a:buNone/>
            </a:pPr>
            <a:r>
              <a:rPr lang="fr-FR" i="1" dirty="0" smtClean="0"/>
              <a:t>[</a:t>
            </a:r>
            <a:r>
              <a:rPr lang="fr-FR" i="1" dirty="0"/>
              <a:t>Source : Fédération des Centres Sociaux et Sociaux Culturels de France</a:t>
            </a:r>
            <a:r>
              <a:rPr lang="fr-FR" i="1" dirty="0" smtClean="0"/>
              <a:t>].</a:t>
            </a:r>
            <a:endParaRPr lang="fr-FR" dirty="0" smtClean="0"/>
          </a:p>
          <a:p>
            <a:pPr marL="0" indent="0">
              <a:buNone/>
            </a:pPr>
            <a:endParaRPr lang="fr-FR" dirty="0"/>
          </a:p>
          <a:p>
            <a:pPr marL="0" indent="0">
              <a:buNone/>
            </a:pPr>
            <a:r>
              <a:rPr lang="fr-FR" i="1" dirty="0"/>
              <a:t>Il existe plus de 2000 Centre Sociaux en France, en territoire urbain et rural qui représentent 30 000 salariés et 100 000 bénévoles.</a:t>
            </a:r>
            <a:endParaRPr lang="fr-FR" dirty="0"/>
          </a:p>
          <a:p>
            <a:pPr lvl="0"/>
            <a:r>
              <a:rPr lang="fr-FR" b="1" i="1" dirty="0"/>
              <a:t>70 % de Centre Sociaux en gestion associative comme le Centre Culturel et Social Tôtout'Arts</a:t>
            </a:r>
            <a:endParaRPr lang="fr-FR" dirty="0"/>
          </a:p>
          <a:p>
            <a:pPr lvl="0"/>
            <a:r>
              <a:rPr lang="fr-FR" b="1" i="1" dirty="0"/>
              <a:t>25% gérés par des collectivités locales</a:t>
            </a:r>
            <a:endParaRPr lang="fr-FR" dirty="0"/>
          </a:p>
          <a:p>
            <a:pPr lvl="0"/>
            <a:r>
              <a:rPr lang="fr-FR" b="1" i="1" dirty="0"/>
              <a:t>5% en gestion CAF</a:t>
            </a:r>
            <a:endParaRPr lang="fr-FR" dirty="0"/>
          </a:p>
          <a:p>
            <a:pPr marL="0" indent="0">
              <a:buNone/>
            </a:pPr>
            <a:r>
              <a:rPr lang="fr-FR" i="1" dirty="0" smtClean="0"/>
              <a:t>Les </a:t>
            </a:r>
            <a:r>
              <a:rPr lang="fr-FR" i="1" dirty="0"/>
              <a:t>Centres Sociaux sont des foyers d'initiatives, accompagnées par des professionnels. Ces structures de proximité sont agrées par les Caisses d'Allocations Familiales, à vocation familiale, intergénérationnelle, participant à l'animation de la vie sociale du territoire. </a:t>
            </a:r>
            <a:endParaRPr lang="fr-FR" dirty="0"/>
          </a:p>
          <a:p>
            <a:pPr marL="0" indent="0">
              <a:buNone/>
            </a:pPr>
            <a:r>
              <a:rPr lang="fr-FR" i="1" dirty="0"/>
              <a:t>[Source: Fédération des Centres Sociaux et Socioculturels de France]. </a:t>
            </a:r>
            <a:endParaRPr lang="fr-FR" dirty="0"/>
          </a:p>
          <a:p>
            <a:pPr marL="0" indent="0">
              <a:buNone/>
            </a:pPr>
            <a:r>
              <a:rPr lang="fr-FR" i="1" dirty="0"/>
              <a:t> </a:t>
            </a:r>
            <a:endParaRPr lang="fr-FR" dirty="0"/>
          </a:p>
          <a:p>
            <a:pPr marL="0" indent="0">
              <a:buNone/>
            </a:pPr>
            <a:r>
              <a:rPr lang="fr-FR" b="1" i="1" dirty="0"/>
              <a:t>Le Centre Social Tôtout'Arts c’est:</a:t>
            </a:r>
            <a:endParaRPr lang="fr-FR" dirty="0"/>
          </a:p>
          <a:p>
            <a:pPr marL="0" indent="0">
              <a:buNone/>
            </a:pPr>
            <a:r>
              <a:rPr lang="fr-FR" b="1" i="1" dirty="0"/>
              <a:t> </a:t>
            </a:r>
            <a:endParaRPr lang="fr-FR" dirty="0"/>
          </a:p>
          <a:p>
            <a:pPr lvl="0">
              <a:buFont typeface="Wingdings" panose="05000000000000000000" pitchFamily="2" charset="2"/>
              <a:buChar char="ü"/>
            </a:pPr>
            <a:r>
              <a:rPr lang="fr-FR" b="1" i="1" dirty="0"/>
              <a:t>5 salariés (es) permanents en 2018</a:t>
            </a:r>
            <a:endParaRPr lang="fr-FR" dirty="0"/>
          </a:p>
          <a:p>
            <a:pPr>
              <a:buFont typeface="Wingdings" panose="05000000000000000000" pitchFamily="2" charset="2"/>
              <a:buChar char="ü"/>
            </a:pPr>
            <a:r>
              <a:rPr lang="fr-FR" b="1" i="1" dirty="0"/>
              <a:t>80 bénévoles sur les évènements </a:t>
            </a:r>
            <a:endParaRPr lang="fr-FR" dirty="0"/>
          </a:p>
          <a:p>
            <a:pPr>
              <a:buFont typeface="Wingdings" panose="05000000000000000000" pitchFamily="2" charset="2"/>
              <a:buChar char="ü"/>
            </a:pPr>
            <a:r>
              <a:rPr lang="fr-FR" b="1" i="1" dirty="0"/>
              <a:t>20 Bénévoles sur les activités</a:t>
            </a:r>
            <a:endParaRPr lang="fr-FR" dirty="0"/>
          </a:p>
          <a:p>
            <a:pPr marL="0" indent="0">
              <a:buNone/>
            </a:pPr>
            <a:r>
              <a:rPr lang="fr-FR" dirty="0" smtClean="0"/>
              <a:t/>
            </a:r>
            <a:br>
              <a:rPr lang="fr-FR" dirty="0" smtClean="0"/>
            </a:br>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134152"/>
            <a:ext cx="12134334" cy="549589"/>
          </a:xfrm>
          <a:prstGeom prst="rect">
            <a:avLst/>
          </a:prstGeom>
        </p:spPr>
      </p:pic>
      <p:pic>
        <p:nvPicPr>
          <p:cNvPr id="11" name="Picture 2" descr="Résultat d’images pour fédération des centres sociaux  du languedoc roussill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70" y="807308"/>
            <a:ext cx="3676807" cy="78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53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86250"/>
            <a:ext cx="10515600" cy="107092"/>
          </a:xfrm>
        </p:spPr>
        <p:txBody>
          <a:bodyPr>
            <a:noAutofit/>
          </a:bodyPr>
          <a:lstStyle/>
          <a:p>
            <a:r>
              <a:rPr lang="fr-FR" sz="3600" b="1" dirty="0"/>
              <a:t>Définition d'un Centre Social </a:t>
            </a:r>
            <a:r>
              <a:rPr lang="fr-FR" sz="3600" dirty="0"/>
              <a:t/>
            </a:r>
            <a:br>
              <a:rPr lang="fr-FR" sz="3600" dirty="0"/>
            </a:br>
            <a:endParaRPr lang="fr-FR" sz="3600" dirty="0"/>
          </a:p>
        </p:txBody>
      </p:sp>
      <p:sp>
        <p:nvSpPr>
          <p:cNvPr id="3" name="Espace réservé du contenu 2"/>
          <p:cNvSpPr>
            <a:spLocks noGrp="1"/>
          </p:cNvSpPr>
          <p:nvPr>
            <p:ph idx="1"/>
          </p:nvPr>
        </p:nvSpPr>
        <p:spPr>
          <a:xfrm>
            <a:off x="838200" y="1239796"/>
            <a:ext cx="10515600" cy="3678193"/>
          </a:xfrm>
        </p:spPr>
        <p:txBody>
          <a:bodyPr>
            <a:normAutofit/>
          </a:bodyPr>
          <a:lstStyle/>
          <a:p>
            <a:pPr marL="0" indent="0">
              <a:buNone/>
            </a:pPr>
            <a:r>
              <a:rPr lang="fr-FR" sz="1100" i="1" dirty="0"/>
              <a:t>Les Centres Sociaux se placent dans le mouvement de l'éducation populaire et réfèrent leur action à trois valeurs fondatrices: la dignité humaine, la solidarité et la démocratie.</a:t>
            </a:r>
            <a:endParaRPr lang="fr-FR" sz="1100" dirty="0"/>
          </a:p>
          <a:p>
            <a:pPr marL="0" indent="0" algn="ctr">
              <a:buNone/>
            </a:pPr>
            <a:r>
              <a:rPr lang="fr-FR" sz="1100" b="1" dirty="0"/>
              <a:t>Le Centre Social vu par la CAF (circulaire AVS 2012</a:t>
            </a:r>
            <a:r>
              <a:rPr lang="fr-FR" sz="1100" b="1" dirty="0" smtClean="0"/>
              <a:t>)</a:t>
            </a:r>
            <a:endParaRPr lang="fr-FR" sz="1100" dirty="0"/>
          </a:p>
          <a:p>
            <a:pPr lvl="0"/>
            <a:r>
              <a:rPr lang="fr-FR" sz="1100" dirty="0"/>
              <a:t>Un équipement de quartier à vocation sociale et globale</a:t>
            </a:r>
          </a:p>
          <a:p>
            <a:pPr lvl="0"/>
            <a:r>
              <a:rPr lang="fr-FR" sz="1100" dirty="0"/>
              <a:t>Un équipement de quartier à vocation familiale et pluri-générationnelle</a:t>
            </a:r>
          </a:p>
          <a:p>
            <a:pPr lvl="0"/>
            <a:r>
              <a:rPr lang="fr-FR" sz="1100" dirty="0"/>
              <a:t>Un lieu d'animation de la vie sociale</a:t>
            </a:r>
          </a:p>
          <a:p>
            <a:pPr lvl="0"/>
            <a:r>
              <a:rPr lang="fr-FR" sz="1100" dirty="0"/>
              <a:t>Un support d'interventions sociales concertées et </a:t>
            </a:r>
            <a:r>
              <a:rPr lang="fr-FR" sz="1100" dirty="0" smtClean="0"/>
              <a:t>novatrices</a:t>
            </a:r>
          </a:p>
          <a:p>
            <a:pPr marL="0" lvl="0" indent="0">
              <a:buNone/>
            </a:pPr>
            <a:endParaRPr lang="fr-FR" sz="1100" dirty="0"/>
          </a:p>
          <a:p>
            <a:pPr marL="0" lvl="0" indent="0" eaLnBrk="0" fontAlgn="base" hangingPunct="0">
              <a:lnSpc>
                <a:spcPct val="100000"/>
              </a:lnSpc>
              <a:spcBef>
                <a:spcPct val="0"/>
              </a:spcBef>
              <a:spcAft>
                <a:spcPct val="0"/>
              </a:spcAft>
              <a:buNone/>
            </a:pPr>
            <a:r>
              <a:rPr lang="fr-FR" sz="1100" b="1" dirty="0"/>
              <a:t> </a:t>
            </a:r>
            <a:r>
              <a:rPr kumimoji="0" lang="fr-FR" altLang="fr-FR" sz="1100" b="1"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Calibri" panose="020F0502020204030204" pitchFamily="34" charset="0"/>
              </a:rPr>
              <a:t>Pour les caisses d’Allocations Familiales, la circulaire animation de la vie sociale de juin 2012 pose trois finalités pour les centres sociaux:</a:t>
            </a:r>
            <a:endParaRPr kumimoji="0" lang="fr-FR" altLang="fr-FR" sz="1100" b="0" i="0" u="none" strike="noStrike" cap="none" normalizeH="0" baseline="0" dirty="0" smtClean="0">
              <a:ln>
                <a:noFill/>
              </a:ln>
              <a:solidFill>
                <a:schemeClr val="tx1"/>
              </a:solidFill>
              <a:effectLst/>
            </a:endParaRPr>
          </a:p>
          <a:p>
            <a:pPr marL="0" lvl="0" indent="0" eaLnBrk="0" fontAlgn="base" hangingPunct="0">
              <a:lnSpc>
                <a:spcPct val="100000"/>
              </a:lnSpc>
              <a:spcBef>
                <a:spcPct val="0"/>
              </a:spcBef>
              <a:spcAft>
                <a:spcPct val="0"/>
              </a:spcAft>
              <a:buFontTx/>
              <a:buChar char="•"/>
            </a:pPr>
            <a:r>
              <a:rPr kumimoji="0" lang="fr-FR" altLang="fr-FR" sz="1100" b="0" i="0" u="none" strike="noStrike" cap="none" normalizeH="0" baseline="0" dirty="0" smtClean="0">
                <a:ln>
                  <a:noFill/>
                </a:ln>
                <a:solidFill>
                  <a:srgbClr val="808080"/>
                </a:solidFill>
                <a:effectLst/>
                <a:latin typeface="Calibri" panose="020F0502020204030204" pitchFamily="34" charset="0"/>
                <a:ea typeface="Times New Roman" panose="02020603050405020304" pitchFamily="18" charset="0"/>
                <a:cs typeface="Calibri" panose="020F0502020204030204" pitchFamily="34" charset="0"/>
              </a:rPr>
              <a:t>l’inclusion sociale et la socialisation des personnes</a:t>
            </a:r>
            <a:endParaRPr kumimoji="0" lang="fr-FR" altLang="fr-FR" sz="1100" b="0" i="0" u="none" strike="noStrike" cap="none" normalizeH="0" baseline="0" dirty="0" smtClean="0">
              <a:ln>
                <a:noFill/>
              </a:ln>
              <a:solidFill>
                <a:schemeClr val="tx1"/>
              </a:solidFill>
              <a:effectLst/>
            </a:endParaRPr>
          </a:p>
          <a:p>
            <a:pPr marL="0" lvl="0" indent="0" eaLnBrk="0" fontAlgn="base" hangingPunct="0">
              <a:lnSpc>
                <a:spcPct val="100000"/>
              </a:lnSpc>
              <a:spcBef>
                <a:spcPct val="0"/>
              </a:spcBef>
              <a:spcAft>
                <a:spcPct val="0"/>
              </a:spcAft>
              <a:buFontTx/>
              <a:buChar char="•"/>
            </a:pPr>
            <a:r>
              <a:rPr kumimoji="0" lang="fr-FR" altLang="fr-FR" sz="1100" b="0" i="0" u="none" strike="noStrike" cap="none" normalizeH="0" baseline="0" dirty="0" smtClean="0">
                <a:ln>
                  <a:noFill/>
                </a:ln>
                <a:solidFill>
                  <a:srgbClr val="808080"/>
                </a:solidFill>
                <a:effectLst/>
                <a:latin typeface="Calibri" panose="020F0502020204030204" pitchFamily="34" charset="0"/>
                <a:ea typeface="Times New Roman" panose="02020603050405020304" pitchFamily="18" charset="0"/>
                <a:cs typeface="Calibri" panose="020F0502020204030204" pitchFamily="34" charset="0"/>
              </a:rPr>
              <a:t>le développement des liens sociaux et la cohésion sociale sur les territoires</a:t>
            </a:r>
            <a:endParaRPr kumimoji="0" lang="fr-FR" altLang="fr-FR" sz="1100" b="0" i="0" u="none" strike="noStrike" cap="none" normalizeH="0" baseline="0" dirty="0" smtClean="0">
              <a:ln>
                <a:noFill/>
              </a:ln>
              <a:solidFill>
                <a:schemeClr val="tx1"/>
              </a:solidFill>
              <a:effectLst/>
            </a:endParaRPr>
          </a:p>
          <a:p>
            <a:pPr marL="0" lvl="0" indent="0" eaLnBrk="0" fontAlgn="base" hangingPunct="0">
              <a:lnSpc>
                <a:spcPct val="100000"/>
              </a:lnSpc>
              <a:spcBef>
                <a:spcPct val="0"/>
              </a:spcBef>
              <a:spcAft>
                <a:spcPct val="0"/>
              </a:spcAft>
              <a:buFontTx/>
              <a:buChar char="•"/>
            </a:pPr>
            <a:r>
              <a:rPr kumimoji="0" lang="fr-FR" altLang="fr-FR" sz="1100" b="0" i="0" u="none" strike="noStrike" cap="none" normalizeH="0" baseline="0" dirty="0" smtClean="0">
                <a:ln>
                  <a:noFill/>
                </a:ln>
                <a:solidFill>
                  <a:srgbClr val="808080"/>
                </a:solidFill>
                <a:effectLst/>
                <a:latin typeface="Calibri" panose="020F0502020204030204" pitchFamily="34" charset="0"/>
                <a:ea typeface="Times New Roman" panose="02020603050405020304" pitchFamily="18" charset="0"/>
                <a:cs typeface="Calibri" panose="020F0502020204030204" pitchFamily="34" charset="0"/>
              </a:rPr>
              <a:t>la prise de responsabilité des usagers</a:t>
            </a:r>
          </a:p>
          <a:p>
            <a:pPr marL="0" lvl="0" indent="0" eaLnBrk="0" fontAlgn="base" hangingPunct="0">
              <a:lnSpc>
                <a:spcPct val="100000"/>
              </a:lnSpc>
              <a:spcBef>
                <a:spcPct val="0"/>
              </a:spcBef>
              <a:spcAft>
                <a:spcPct val="0"/>
              </a:spcAft>
              <a:buNone/>
            </a:pPr>
            <a:endParaRPr kumimoji="0" lang="fr-FR" altLang="fr-FR" sz="1100" b="0" i="0" u="none" strike="noStrike" cap="none" normalizeH="0" baseline="0" dirty="0" smtClean="0">
              <a:ln>
                <a:noFill/>
              </a:ln>
              <a:solidFill>
                <a:srgbClr val="808080"/>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eaLnBrk="0" fontAlgn="base" hangingPunct="0">
              <a:lnSpc>
                <a:spcPct val="100000"/>
              </a:lnSpc>
              <a:spcBef>
                <a:spcPct val="0"/>
              </a:spcBef>
              <a:spcAft>
                <a:spcPct val="0"/>
              </a:spcAft>
              <a:buNone/>
            </a:pPr>
            <a:r>
              <a:rPr lang="fr-FR" sz="1100" dirty="0"/>
              <a:t>Ces trois finalités visent à répondre aux besoins sociaux fondamentaux ; elles se réfèrent aux dimensions individuelle, collective et sociale de tout être </a:t>
            </a:r>
            <a:r>
              <a:rPr lang="fr-FR" sz="1100" dirty="0" smtClean="0"/>
              <a:t>humain.</a:t>
            </a:r>
            <a:endParaRPr lang="fr-FR" altLang="fr-FR" sz="1100" dirty="0">
              <a:solidFill>
                <a:srgbClr val="808080"/>
              </a:solidFill>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fr-FR" sz="1100" b="1" dirty="0" smtClean="0"/>
              <a:t>La </a:t>
            </a:r>
            <a:r>
              <a:rPr lang="fr-FR" sz="1100" b="1" dirty="0"/>
              <a:t>méthode proposée par la CAF</a:t>
            </a:r>
            <a:endParaRPr lang="fr-FR" sz="1100" dirty="0"/>
          </a:p>
          <a:p>
            <a:pPr marL="0" indent="0">
              <a:buNone/>
            </a:pPr>
            <a:r>
              <a:rPr lang="fr-FR" sz="1100" dirty="0"/>
              <a:t>Un cahier des charges, appelé le référentiel d'évaluation, permettant au Centre Culturel et Social Tôtout'Arts  de suivre une démarche à partir de critères définis au préalable. </a:t>
            </a:r>
            <a:r>
              <a:rPr lang="fr-FR" sz="1100" dirty="0" smtClean="0"/>
              <a:t>Le </a:t>
            </a:r>
            <a:r>
              <a:rPr lang="fr-FR" sz="1100" dirty="0"/>
              <a:t>Projet Social n'étant pas qu'un bilan-projet classique par secteurs d'activités, il se doit être transversal</a:t>
            </a:r>
            <a:r>
              <a:rPr lang="fr-FR" sz="1100" dirty="0" smtClean="0"/>
              <a:t>.</a:t>
            </a:r>
          </a:p>
          <a:p>
            <a:pPr marL="0" lvl="0" indent="0" eaLnBrk="0" fontAlgn="base" hangingPunct="0">
              <a:lnSpc>
                <a:spcPct val="100000"/>
              </a:lnSpc>
              <a:spcBef>
                <a:spcPct val="0"/>
              </a:spcBef>
              <a:spcAft>
                <a:spcPct val="0"/>
              </a:spcAft>
              <a:buNone/>
            </a:pPr>
            <a:endParaRPr kumimoji="0" lang="fr-FR" altLang="fr-FR" sz="1100" b="0" i="0" u="none" strike="noStrike" cap="none" normalizeH="0" baseline="0" dirty="0" smtClean="0">
              <a:ln>
                <a:noFill/>
              </a:ln>
              <a:solidFill>
                <a:schemeClr val="tx1"/>
              </a:solidFill>
              <a:effectLs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134152"/>
            <a:ext cx="12134334" cy="549589"/>
          </a:xfrm>
          <a:prstGeom prst="rect">
            <a:avLst/>
          </a:prstGeom>
        </p:spPr>
      </p:pic>
      <p:pic>
        <p:nvPicPr>
          <p:cNvPr id="5137" name="Image 3" descr="RÃ©sultat de recherche d'images pour &quot;CAF gard&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144039"/>
            <a:ext cx="514350" cy="5143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59"/>
          <p:cNvSpPr txBox="1">
            <a:spLocks noChangeArrowheads="1"/>
          </p:cNvSpPr>
          <p:nvPr/>
        </p:nvSpPr>
        <p:spPr bwMode="auto">
          <a:xfrm>
            <a:off x="-752475" y="593725"/>
            <a:ext cx="650875" cy="83026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9" name="Rectangle 19"/>
          <p:cNvSpPr>
            <a:spLocks noChangeArrowheads="1"/>
          </p:cNvSpPr>
          <p:nvPr/>
        </p:nvSpPr>
        <p:spPr bwMode="auto">
          <a:xfrm>
            <a:off x="4572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955589" y="4975654"/>
            <a:ext cx="2949146" cy="1446550"/>
          </a:xfrm>
          <a:prstGeom prst="rect">
            <a:avLst/>
          </a:prstGeom>
          <a:noFill/>
        </p:spPr>
        <p:txBody>
          <a:bodyPr wrap="square" rtlCol="0">
            <a:spAutoFit/>
          </a:bodyPr>
          <a:lstStyle/>
          <a:p>
            <a:r>
              <a:rPr lang="fr-FR" sz="1100" b="1" dirty="0"/>
              <a:t>Les critères internes:</a:t>
            </a:r>
            <a:endParaRPr lang="fr-FR" sz="1100" dirty="0"/>
          </a:p>
          <a:p>
            <a:r>
              <a:rPr lang="fr-FR" sz="1100" b="1" dirty="0"/>
              <a:t> </a:t>
            </a:r>
            <a:endParaRPr lang="fr-FR" sz="1100" dirty="0"/>
          </a:p>
          <a:p>
            <a:pPr marL="171450" lvl="0" indent="-171450">
              <a:buFont typeface="Wingdings" panose="05000000000000000000" pitchFamily="2" charset="2"/>
              <a:buChar char="ü"/>
            </a:pPr>
            <a:r>
              <a:rPr lang="fr-FR" sz="1100" dirty="0"/>
              <a:t>La qualité de gouvernance et de pilotage</a:t>
            </a:r>
          </a:p>
          <a:p>
            <a:pPr marL="171450" lvl="0" indent="-171450">
              <a:buFont typeface="Wingdings" panose="05000000000000000000" pitchFamily="2" charset="2"/>
              <a:buChar char="ü"/>
            </a:pPr>
            <a:r>
              <a:rPr lang="fr-FR" sz="1100" dirty="0"/>
              <a:t>La qualité des ressources</a:t>
            </a:r>
          </a:p>
          <a:p>
            <a:pPr marL="171450" lvl="0" indent="-171450">
              <a:buFont typeface="Wingdings" panose="05000000000000000000" pitchFamily="2" charset="2"/>
              <a:buChar char="ü"/>
            </a:pPr>
            <a:r>
              <a:rPr lang="fr-FR" sz="1100" dirty="0"/>
              <a:t>La coordination institutionnelle</a:t>
            </a:r>
          </a:p>
          <a:p>
            <a:pPr marL="171450" lvl="0" indent="-171450">
              <a:buFont typeface="Wingdings" panose="05000000000000000000" pitchFamily="2" charset="2"/>
              <a:buChar char="ü"/>
            </a:pPr>
            <a:r>
              <a:rPr lang="fr-FR" sz="1100" dirty="0"/>
              <a:t>L'accueil généraliste </a:t>
            </a:r>
          </a:p>
          <a:p>
            <a:pPr marL="171450" lvl="0" indent="-171450">
              <a:buFont typeface="Wingdings" panose="05000000000000000000" pitchFamily="2" charset="2"/>
              <a:buChar char="ü"/>
            </a:pPr>
            <a:r>
              <a:rPr lang="fr-FR" sz="1100" dirty="0"/>
              <a:t>Le partenariat</a:t>
            </a:r>
          </a:p>
          <a:p>
            <a:pPr marL="171450" indent="-171450">
              <a:buFont typeface="Wingdings" panose="05000000000000000000" pitchFamily="2" charset="2"/>
              <a:buChar char="ü"/>
            </a:pPr>
            <a:r>
              <a:rPr lang="fr-FR" sz="1100" dirty="0"/>
              <a:t>L'approche globale innovante</a:t>
            </a:r>
          </a:p>
        </p:txBody>
      </p:sp>
      <p:sp>
        <p:nvSpPr>
          <p:cNvPr id="22" name="ZoneTexte 21"/>
          <p:cNvSpPr txBox="1"/>
          <p:nvPr/>
        </p:nvSpPr>
        <p:spPr>
          <a:xfrm>
            <a:off x="5387546" y="5082745"/>
            <a:ext cx="4135394" cy="1446550"/>
          </a:xfrm>
          <a:prstGeom prst="rect">
            <a:avLst/>
          </a:prstGeom>
          <a:noFill/>
        </p:spPr>
        <p:txBody>
          <a:bodyPr wrap="square" rtlCol="0">
            <a:spAutoFit/>
          </a:bodyPr>
          <a:lstStyle/>
          <a:p>
            <a:r>
              <a:rPr lang="fr-FR" sz="1100" b="1" dirty="0"/>
              <a:t>Les critères liés au territoire et aux habitants:</a:t>
            </a:r>
            <a:endParaRPr lang="fr-FR" sz="1100" dirty="0"/>
          </a:p>
          <a:p>
            <a:r>
              <a:rPr lang="fr-FR" sz="1100" b="1" dirty="0"/>
              <a:t> </a:t>
            </a:r>
            <a:endParaRPr lang="fr-FR" sz="1100" dirty="0"/>
          </a:p>
          <a:p>
            <a:pPr marL="171450" lvl="0" indent="-171450">
              <a:buFont typeface="Wingdings" panose="05000000000000000000" pitchFamily="2" charset="2"/>
              <a:buChar char="ü"/>
            </a:pPr>
            <a:r>
              <a:rPr lang="fr-FR" sz="1100" dirty="0"/>
              <a:t>La solidarité</a:t>
            </a:r>
          </a:p>
          <a:p>
            <a:pPr marL="171450" lvl="0" indent="-171450">
              <a:buFont typeface="Wingdings" panose="05000000000000000000" pitchFamily="2" charset="2"/>
              <a:buChar char="ü"/>
            </a:pPr>
            <a:r>
              <a:rPr lang="fr-FR" sz="1100" dirty="0"/>
              <a:t>La mobilité</a:t>
            </a:r>
          </a:p>
          <a:p>
            <a:pPr marL="171450" lvl="0" indent="-171450">
              <a:buFont typeface="Wingdings" panose="05000000000000000000" pitchFamily="2" charset="2"/>
              <a:buChar char="ü"/>
            </a:pPr>
            <a:r>
              <a:rPr lang="fr-FR" sz="1100" dirty="0"/>
              <a:t>L'autonomie</a:t>
            </a:r>
          </a:p>
          <a:p>
            <a:pPr marL="171450" lvl="0" indent="-171450">
              <a:buFont typeface="Wingdings" panose="05000000000000000000" pitchFamily="2" charset="2"/>
              <a:buChar char="ü"/>
            </a:pPr>
            <a:r>
              <a:rPr lang="fr-FR" sz="1100" dirty="0"/>
              <a:t>La mixité </a:t>
            </a:r>
          </a:p>
          <a:p>
            <a:pPr marL="171450" lvl="0" indent="-171450">
              <a:buFont typeface="Wingdings" panose="05000000000000000000" pitchFamily="2" charset="2"/>
              <a:buChar char="ü"/>
            </a:pPr>
            <a:r>
              <a:rPr lang="fr-FR" sz="1100" dirty="0"/>
              <a:t>La participation des habitants</a:t>
            </a:r>
          </a:p>
          <a:p>
            <a:r>
              <a:rPr lang="fr-FR" sz="1100" dirty="0"/>
              <a:t> </a:t>
            </a:r>
          </a:p>
        </p:txBody>
      </p:sp>
    </p:spTree>
    <p:extLst>
      <p:ext uri="{BB962C8B-B14F-4D97-AF65-F5344CB8AC3E}">
        <p14:creationId xmlns:p14="http://schemas.microsoft.com/office/powerpoint/2010/main" val="243404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46205"/>
            <a:ext cx="10515600" cy="181233"/>
          </a:xfrm>
        </p:spPr>
        <p:txBody>
          <a:bodyPr>
            <a:normAutofit fontScale="90000"/>
          </a:bodyPr>
          <a:lstStyle/>
          <a:p>
            <a:r>
              <a:rPr lang="fr-FR" b="1" dirty="0"/>
              <a:t>Un projet social, quelle utilité?</a:t>
            </a:r>
            <a:r>
              <a:rPr lang="fr-FR" dirty="0"/>
              <a:t/>
            </a:r>
            <a:br>
              <a:rPr lang="fr-FR" dirty="0"/>
            </a:b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sp>
        <p:nvSpPr>
          <p:cNvPr id="6" name="Text Box 17"/>
          <p:cNvSpPr txBox="1">
            <a:spLocks noChangeArrowheads="1"/>
          </p:cNvSpPr>
          <p:nvPr/>
        </p:nvSpPr>
        <p:spPr bwMode="auto">
          <a:xfrm>
            <a:off x="885868" y="1787547"/>
            <a:ext cx="4865193" cy="3635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C000"/>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Un fil conducteur des projets à mener à moyen terme </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7" name="Text Box 16"/>
          <p:cNvSpPr txBox="1">
            <a:spLocks noChangeArrowheads="1"/>
          </p:cNvSpPr>
          <p:nvPr/>
        </p:nvSpPr>
        <p:spPr bwMode="auto">
          <a:xfrm>
            <a:off x="5798712" y="1778007"/>
            <a:ext cx="5847548" cy="3635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C000"/>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Le projet permet de mobiliser l'équipe, de prendre du recul et d'anticiper. C'est le projet de service</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8" name="AutoShape 1"/>
          <p:cNvSpPr>
            <a:spLocks noChangeArrowheads="1"/>
          </p:cNvSpPr>
          <p:nvPr/>
        </p:nvSpPr>
        <p:spPr bwMode="auto">
          <a:xfrm>
            <a:off x="5589956" y="2040159"/>
            <a:ext cx="360363" cy="360363"/>
          </a:xfrm>
          <a:prstGeom prst="downArrow">
            <a:avLst>
              <a:gd name="adj1" fmla="val 50000"/>
              <a:gd name="adj2" fmla="val 25000"/>
            </a:avLst>
          </a:prstGeom>
          <a:solidFill>
            <a:srgbClr val="FF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9" name="AutoShape 6"/>
          <p:cNvSpPr>
            <a:spLocks noChangeArrowheads="1"/>
          </p:cNvSpPr>
          <p:nvPr/>
        </p:nvSpPr>
        <p:spPr bwMode="auto">
          <a:xfrm>
            <a:off x="5618530" y="3463590"/>
            <a:ext cx="360363" cy="360362"/>
          </a:xfrm>
          <a:prstGeom prst="downArrow">
            <a:avLst>
              <a:gd name="adj1" fmla="val 50000"/>
              <a:gd name="adj2" fmla="val 25000"/>
            </a:avLst>
          </a:prstGeom>
          <a:solidFill>
            <a:srgbClr val="FF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10" name="AutoShape 15"/>
          <p:cNvSpPr>
            <a:spLocks noChangeArrowheads="1"/>
          </p:cNvSpPr>
          <p:nvPr/>
        </p:nvSpPr>
        <p:spPr bwMode="auto">
          <a:xfrm>
            <a:off x="5664949" y="4614087"/>
            <a:ext cx="360363" cy="360362"/>
          </a:xfrm>
          <a:prstGeom prst="downArrow">
            <a:avLst>
              <a:gd name="adj1" fmla="val 50000"/>
              <a:gd name="adj2" fmla="val 25000"/>
            </a:avLst>
          </a:prstGeom>
          <a:solidFill>
            <a:srgbClr val="FF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11" name="Text Box 2"/>
          <p:cNvSpPr txBox="1">
            <a:spLocks noChangeArrowheads="1"/>
          </p:cNvSpPr>
          <p:nvPr/>
        </p:nvSpPr>
        <p:spPr bwMode="auto">
          <a:xfrm>
            <a:off x="929585" y="5342558"/>
            <a:ext cx="10731476" cy="304503"/>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200" b="0"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Recueil d'informations précises concernant le cadre de vie</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grpSp>
        <p:nvGrpSpPr>
          <p:cNvPr id="12" name="Group 12"/>
          <p:cNvGrpSpPr>
            <a:grpSpLocks/>
          </p:cNvGrpSpPr>
          <p:nvPr/>
        </p:nvGrpSpPr>
        <p:grpSpPr bwMode="auto">
          <a:xfrm>
            <a:off x="2941594" y="7148298"/>
            <a:ext cx="5807075" cy="1368425"/>
            <a:chOff x="1440" y="2779"/>
            <a:chExt cx="9146" cy="2155"/>
          </a:xfrm>
        </p:grpSpPr>
        <p:sp>
          <p:nvSpPr>
            <p:cNvPr id="13" name="AutoShape 14"/>
            <p:cNvSpPr>
              <a:spLocks noChangeArrowheads="1"/>
            </p:cNvSpPr>
            <p:nvPr/>
          </p:nvSpPr>
          <p:spPr bwMode="auto">
            <a:xfrm>
              <a:off x="5669" y="2779"/>
              <a:ext cx="567" cy="567"/>
            </a:xfrm>
            <a:prstGeom prst="downArrow">
              <a:avLst>
                <a:gd name="adj1" fmla="val 50000"/>
                <a:gd name="adj2" fmla="val 25000"/>
              </a:avLst>
            </a:prstGeom>
            <a:solidFill>
              <a:srgbClr val="FF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14" name="Text Box 13"/>
            <p:cNvSpPr txBox="1">
              <a:spLocks noChangeArrowheads="1"/>
            </p:cNvSpPr>
            <p:nvPr/>
          </p:nvSpPr>
          <p:spPr bwMode="auto">
            <a:xfrm>
              <a:off x="1440" y="3524"/>
              <a:ext cx="9146" cy="1410"/>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Pour la CAF et les partenaires signataires de la convention AGC: prouver que le projet est réellement mené en concertation avec les habitants et les partenaires </a:t>
              </a:r>
              <a:endParaRPr kumimoji="0" lang="fr-FR" alt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Mesurer la qualité de la gouvernance des actions au regard du territoire</a:t>
              </a:r>
              <a:endParaRPr kumimoji="0" lang="fr-FR" alt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grpSp>
      <p:sp>
        <p:nvSpPr>
          <p:cNvPr id="15" name="Text Box 5"/>
          <p:cNvSpPr txBox="1">
            <a:spLocks noChangeArrowheads="1"/>
          </p:cNvSpPr>
          <p:nvPr/>
        </p:nvSpPr>
        <p:spPr bwMode="auto">
          <a:xfrm>
            <a:off x="2788894" y="2420259"/>
            <a:ext cx="5759450" cy="333375"/>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Pour les habitants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6" name="Text Box 4"/>
          <p:cNvSpPr txBox="1">
            <a:spLocks noChangeArrowheads="1"/>
          </p:cNvSpPr>
          <p:nvPr/>
        </p:nvSpPr>
        <p:spPr bwMode="auto">
          <a:xfrm>
            <a:off x="865639" y="2815452"/>
            <a:ext cx="4922342" cy="627537"/>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Un recueil de leur ressenti dans leur ville, village, quartier... savoir ce que pense l'autre, son voisin...</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7" name="Text Box 3"/>
          <p:cNvSpPr txBox="1">
            <a:spLocks noChangeArrowheads="1"/>
          </p:cNvSpPr>
          <p:nvPr/>
        </p:nvSpPr>
        <p:spPr bwMode="auto">
          <a:xfrm>
            <a:off x="5836761" y="2815452"/>
            <a:ext cx="5761509" cy="627537"/>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Exprimer des idées, s'impliquer, faire face à de nouveaux  défis, sortir de son isolement, trouver un espace de rencontre neutre, découvrir le centre social et sa fonction d'animation globale au-delà de la pratique d'activités</a:t>
            </a:r>
            <a:endParaRPr kumimoji="0" lang="fr-FR" alt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 name="Text Box 11"/>
          <p:cNvSpPr txBox="1">
            <a:spLocks noChangeArrowheads="1"/>
          </p:cNvSpPr>
          <p:nvPr/>
        </p:nvSpPr>
        <p:spPr bwMode="auto">
          <a:xfrm>
            <a:off x="2908256" y="3841306"/>
            <a:ext cx="5759450" cy="333375"/>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Pour les associations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grpSp>
        <p:nvGrpSpPr>
          <p:cNvPr id="19" name="Group 7"/>
          <p:cNvGrpSpPr>
            <a:grpSpLocks/>
          </p:cNvGrpSpPr>
          <p:nvPr/>
        </p:nvGrpSpPr>
        <p:grpSpPr bwMode="auto">
          <a:xfrm>
            <a:off x="865639" y="4213163"/>
            <a:ext cx="10731476" cy="400262"/>
            <a:chOff x="1350" y="10695"/>
            <a:chExt cx="9071" cy="2433"/>
          </a:xfrm>
        </p:grpSpPr>
        <p:sp>
          <p:nvSpPr>
            <p:cNvPr id="20" name="Text Box 10"/>
            <p:cNvSpPr txBox="1">
              <a:spLocks noChangeArrowheads="1"/>
            </p:cNvSpPr>
            <p:nvPr/>
          </p:nvSpPr>
          <p:spPr bwMode="auto">
            <a:xfrm>
              <a:off x="1350" y="10695"/>
              <a:ext cx="3165" cy="2433"/>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Construire des actions en commun</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1" name="Text Box 9"/>
            <p:cNvSpPr txBox="1">
              <a:spLocks noChangeArrowheads="1"/>
            </p:cNvSpPr>
            <p:nvPr/>
          </p:nvSpPr>
          <p:spPr bwMode="auto">
            <a:xfrm>
              <a:off x="4515" y="10695"/>
              <a:ext cx="3165" cy="2433"/>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Rencontrer facilement les publics</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2" name="Text Box 8"/>
            <p:cNvSpPr txBox="1">
              <a:spLocks noChangeArrowheads="1"/>
            </p:cNvSpPr>
            <p:nvPr/>
          </p:nvSpPr>
          <p:spPr bwMode="auto">
            <a:xfrm>
              <a:off x="7680" y="10695"/>
              <a:ext cx="2741" cy="2433"/>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Se </a:t>
              </a:r>
              <a:r>
                <a:rPr kumimoji="0" lang="fr-FR" altLang="fr-FR" sz="1200" b="0" i="0" u="none" strike="noStrike" cap="none" normalizeH="0" baseline="0" smtClean="0">
                  <a:ln>
                    <a:noFill/>
                  </a:ln>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conforter...</a:t>
              </a:r>
              <a:endParaRPr kumimoji="0" lang="fr-FR" alt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grpSp>
      <p:sp>
        <p:nvSpPr>
          <p:cNvPr id="23" name="Rectangle 18"/>
          <p:cNvSpPr>
            <a:spLocks noChangeArrowheads="1"/>
          </p:cNvSpPr>
          <p:nvPr/>
        </p:nvSpPr>
        <p:spPr bwMode="auto">
          <a:xfrm>
            <a:off x="2916194" y="5601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30"/>
          <p:cNvSpPr>
            <a:spLocks noChangeArrowheads="1"/>
          </p:cNvSpPr>
          <p:nvPr/>
        </p:nvSpPr>
        <p:spPr bwMode="auto">
          <a:xfrm>
            <a:off x="2916194" y="10173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Text Box 5"/>
          <p:cNvSpPr txBox="1">
            <a:spLocks noChangeArrowheads="1"/>
          </p:cNvSpPr>
          <p:nvPr/>
        </p:nvSpPr>
        <p:spPr bwMode="auto">
          <a:xfrm>
            <a:off x="2788894" y="1261296"/>
            <a:ext cx="5759450" cy="333375"/>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Pour les</a:t>
            </a:r>
            <a:r>
              <a:rPr kumimoji="0" lang="fr-FR" altLang="fr-FR" sz="14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salariés</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1" name="Text Box 5"/>
          <p:cNvSpPr txBox="1">
            <a:spLocks noChangeArrowheads="1"/>
          </p:cNvSpPr>
          <p:nvPr/>
        </p:nvSpPr>
        <p:spPr bwMode="auto">
          <a:xfrm>
            <a:off x="2908256" y="4974449"/>
            <a:ext cx="5759450" cy="333375"/>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Pour les institutions</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9" name="Text Box 2"/>
          <p:cNvSpPr txBox="1">
            <a:spLocks noChangeArrowheads="1"/>
          </p:cNvSpPr>
          <p:nvPr/>
        </p:nvSpPr>
        <p:spPr bwMode="auto">
          <a:xfrm>
            <a:off x="929585" y="6028275"/>
            <a:ext cx="10731476" cy="489707"/>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a:r>
              <a:rPr lang="fr-FR" sz="1100" dirty="0"/>
              <a:t>Pour la CAF et les partenaires signataires de la convention AGC: prouver que le projet est réellement mené en concertation avec les habitants et les </a:t>
            </a:r>
            <a:r>
              <a:rPr lang="fr-FR" sz="1100" dirty="0" smtClean="0"/>
              <a:t>partenaires. </a:t>
            </a:r>
            <a:endParaRPr lang="fr-FR" sz="1100" dirty="0"/>
          </a:p>
          <a:p>
            <a:pPr algn="ctr"/>
            <a:r>
              <a:rPr lang="fr-FR" sz="1100" dirty="0"/>
              <a:t>Mesurer la qualité de la gouvernance des actions au regard du territoire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0" name="AutoShape 15"/>
          <p:cNvSpPr>
            <a:spLocks noChangeArrowheads="1"/>
          </p:cNvSpPr>
          <p:nvPr/>
        </p:nvSpPr>
        <p:spPr bwMode="auto">
          <a:xfrm>
            <a:off x="5664949" y="5657487"/>
            <a:ext cx="360363" cy="360362"/>
          </a:xfrm>
          <a:prstGeom prst="downArrow">
            <a:avLst>
              <a:gd name="adj1" fmla="val 50000"/>
              <a:gd name="adj2" fmla="val 25000"/>
            </a:avLst>
          </a:prstGeom>
          <a:solidFill>
            <a:srgbClr val="FF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8540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95632"/>
            <a:ext cx="10515600" cy="595056"/>
          </a:xfrm>
        </p:spPr>
        <p:txBody>
          <a:bodyPr>
            <a:normAutofit fontScale="90000"/>
          </a:bodyPr>
          <a:lstStyle/>
          <a:p>
            <a:pPr algn="ctr"/>
            <a:r>
              <a:rPr lang="fr-FR" sz="4000" b="1" dirty="0"/>
              <a:t>La méthodologie du Projet Social du Centre Culturel et Social Tôtout'Arts</a:t>
            </a:r>
            <a:r>
              <a:rPr lang="fr-FR" dirty="0"/>
              <a:t/>
            </a:r>
            <a:br>
              <a:rPr lang="fr-FR" dirty="0"/>
            </a:br>
            <a:endParaRPr lang="fr-FR" dirty="0"/>
          </a:p>
        </p:txBody>
      </p:sp>
      <p:sp>
        <p:nvSpPr>
          <p:cNvPr id="3" name="Espace réservé du contenu 2"/>
          <p:cNvSpPr>
            <a:spLocks noGrp="1"/>
          </p:cNvSpPr>
          <p:nvPr>
            <p:ph idx="1"/>
          </p:nvPr>
        </p:nvSpPr>
        <p:spPr>
          <a:xfrm>
            <a:off x="838200" y="1825624"/>
            <a:ext cx="10515600" cy="4698743"/>
          </a:xfrm>
        </p:spPr>
        <p:txBody>
          <a:bodyPr>
            <a:normAutofit/>
          </a:bodyPr>
          <a:lstStyle/>
          <a:p>
            <a:pPr marL="0" indent="0" algn="just">
              <a:buNone/>
            </a:pPr>
            <a:r>
              <a:rPr lang="fr-FR" sz="1400" b="1" i="1" u="sng" dirty="0"/>
              <a:t>Deux étapes distinctes: </a:t>
            </a:r>
            <a:endParaRPr lang="fr-FR" sz="1400" dirty="0"/>
          </a:p>
          <a:p>
            <a:pPr marL="0" indent="0" algn="just">
              <a:buNone/>
            </a:pPr>
            <a:r>
              <a:rPr lang="fr-FR" sz="1400" b="1" i="1" dirty="0"/>
              <a:t>1/ L'évaluation, le diagnostic des 4 années antérieures soit la période 2015/2018</a:t>
            </a:r>
            <a:endParaRPr lang="fr-FR" sz="1400" dirty="0"/>
          </a:p>
          <a:p>
            <a:pPr marL="0" indent="0" algn="just">
              <a:buNone/>
            </a:pPr>
            <a:r>
              <a:rPr lang="fr-FR" sz="1400" b="1" i="1" dirty="0" smtClean="0"/>
              <a:t>2</a:t>
            </a:r>
            <a:r>
              <a:rPr lang="fr-FR" sz="1400" b="1" i="1" dirty="0"/>
              <a:t>/ Les perspectives ou orientations pour les années </a:t>
            </a:r>
            <a:r>
              <a:rPr lang="fr-FR" sz="1400" b="1" i="1" dirty="0" smtClean="0"/>
              <a:t>2019/2022</a:t>
            </a:r>
            <a:endParaRPr lang="fr-FR" sz="1400" dirty="0"/>
          </a:p>
          <a:p>
            <a:pPr marL="0" indent="0" algn="just">
              <a:buNone/>
            </a:pPr>
            <a:r>
              <a:rPr lang="fr-FR" sz="1400" dirty="0"/>
              <a:t>Ces deux étapes ont été menées tout au long de l'année 2018/2019 devant être obligatoirement réalisées avec les habitants, les partenaires associatifs et institutionnels, les salariés et les bénévoles. Il s’agissait de mesurer l’impact du centre social pour les habitants et sur le territoire en termes d’animation de la vie locale, de lien social, de développement des solidarités. Ce sont ces données, qui, au-delà de l'écriture du projet sont les plus complexes à recueillir dans le document final.</a:t>
            </a:r>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pic>
        <p:nvPicPr>
          <p:cNvPr id="5" name="Image 4" descr="\\REMY-PC\totoutarts partage\PROJET SOCIAL 20192023\Captur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6368" y="3805880"/>
            <a:ext cx="5499992" cy="2913019"/>
          </a:xfrm>
          <a:prstGeom prst="rect">
            <a:avLst/>
          </a:prstGeom>
          <a:noFill/>
          <a:ln>
            <a:noFill/>
          </a:ln>
        </p:spPr>
      </p:pic>
    </p:spTree>
    <p:extLst>
      <p:ext uri="{BB962C8B-B14F-4D97-AF65-F5344CB8AC3E}">
        <p14:creationId xmlns:p14="http://schemas.microsoft.com/office/powerpoint/2010/main" val="3332019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55589"/>
            <a:ext cx="10515600" cy="735099"/>
          </a:xfrm>
        </p:spPr>
        <p:txBody>
          <a:bodyPr>
            <a:normAutofit/>
          </a:bodyPr>
          <a:lstStyle/>
          <a:p>
            <a:r>
              <a:rPr lang="fr-FR" sz="1400" b="1" dirty="0"/>
              <a:t>Cadre méthodologique de l’évaluation </a:t>
            </a:r>
            <a:r>
              <a:rPr lang="fr-FR" sz="1400" b="1" dirty="0" smtClean="0"/>
              <a:t>du projet social Tôtout'Arts</a:t>
            </a:r>
            <a:endParaRPr lang="fr-FR" sz="1400" dirty="0"/>
          </a:p>
        </p:txBody>
      </p:sp>
      <p:sp>
        <p:nvSpPr>
          <p:cNvPr id="3" name="Espace réservé du contenu 2"/>
          <p:cNvSpPr>
            <a:spLocks noGrp="1"/>
          </p:cNvSpPr>
          <p:nvPr>
            <p:ph idx="1"/>
          </p:nvPr>
        </p:nvSpPr>
        <p:spPr>
          <a:xfrm>
            <a:off x="438967" y="1686640"/>
            <a:ext cx="10515600" cy="2003911"/>
          </a:xfrm>
        </p:spPr>
        <p:txBody>
          <a:bodyPr/>
          <a:lstStyle/>
          <a:p>
            <a:pPr marL="0" indent="0">
              <a:buNone/>
            </a:pPr>
            <a:r>
              <a:rPr lang="fr-FR" sz="1100" u="sng" dirty="0"/>
              <a:t>Préambule:</a:t>
            </a:r>
            <a:r>
              <a:rPr lang="fr-FR" sz="1100" dirty="0"/>
              <a:t> </a:t>
            </a:r>
            <a:r>
              <a:rPr lang="fr-FR" sz="1100" b="1" i="1" dirty="0"/>
              <a:t>le diagnostic et l'évaluation ont été menés par la Fédération des Centres Sociaux pour nous aider à construire un cadre méthodologique d’évaluation opérant et efficient. Il s’agissait de définir ensemble un certains nombres d’outils capable de rassembler des éléments productifs</a:t>
            </a:r>
            <a:r>
              <a:rPr lang="fr-FR" sz="1100" b="1" i="1" dirty="0" smtClean="0"/>
              <a:t>.</a:t>
            </a:r>
          </a:p>
          <a:p>
            <a:pPr marL="0" indent="0">
              <a:buNone/>
            </a:pPr>
            <a:endParaRPr lang="fr-FR" sz="1100" b="1" i="1" dirty="0"/>
          </a:p>
          <a:p>
            <a:pPr marL="0" indent="0">
              <a:buNone/>
            </a:pPr>
            <a:endParaRPr lang="fr-FR" sz="1100" b="1" i="1" dirty="0" smtClean="0"/>
          </a:p>
          <a:p>
            <a:pPr marL="0" indent="0">
              <a:buNone/>
            </a:pPr>
            <a:endParaRPr lang="fr-FR" sz="1100" b="1" i="1" dirty="0"/>
          </a:p>
          <a:p>
            <a:pPr marL="0" indent="0">
              <a:buNone/>
            </a:pPr>
            <a:endParaRPr lang="fr-FR" sz="1100" b="1" i="1" dirty="0" smtClean="0"/>
          </a:p>
          <a:p>
            <a:pPr marL="0" indent="0">
              <a:buNone/>
            </a:pPr>
            <a:endParaRPr lang="fr-FR" sz="1100" b="1" i="1" dirty="0"/>
          </a:p>
          <a:p>
            <a:pPr marL="0" indent="0">
              <a:buNone/>
            </a:pPr>
            <a:endParaRPr lang="fr-FR" sz="1100" b="1" i="1" dirty="0" smtClean="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pic>
        <p:nvPicPr>
          <p:cNvPr id="5" name="Image 4" descr="image4s.jpg"/>
          <p:cNvPicPr/>
          <p:nvPr/>
        </p:nvPicPr>
        <p:blipFill>
          <a:blip r:embed="rId3"/>
          <a:stretch>
            <a:fillRect/>
          </a:stretch>
        </p:blipFill>
        <p:spPr>
          <a:xfrm>
            <a:off x="10428691" y="642552"/>
            <a:ext cx="1615440" cy="1238250"/>
          </a:xfrm>
          <a:prstGeom prst="rect">
            <a:avLst/>
          </a:prstGeom>
        </p:spPr>
      </p:pic>
      <p:sp>
        <p:nvSpPr>
          <p:cNvPr id="12" name="AutoShape 13" descr="https://mail.google.com/mail/u/0?ui=2&amp;ik=a4ad3a5267&amp;attid=0.1.1&amp;permmsgid=msg-f:1644466507858064358&amp;th=16d251937de833e6&amp;view=fimg&amp;sz=s0-l75-ft&amp;attbid=ANGjdJ8atiqS18TqiQjlSArZF-IsqZzKPNULLY65F0BcNHkPxVsaOQ97lsDehlr9ghMsx8-r0prLvE8aW1h13K1FNdrVJWgwLm2lNd4JbBKpGpsgraiLXKgCsE5hqVI&amp;disp=emb"/>
          <p:cNvSpPr>
            <a:spLocks noChangeAspect="1" noChangeArrowheads="1"/>
          </p:cNvSpPr>
          <p:nvPr/>
        </p:nvSpPr>
        <p:spPr bwMode="auto">
          <a:xfrm>
            <a:off x="57666"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0"/>
          <p:cNvSpPr>
            <a:spLocks/>
          </p:cNvSpPr>
          <p:nvPr/>
        </p:nvSpPr>
        <p:spPr bwMode="auto">
          <a:xfrm>
            <a:off x="1653746" y="2226312"/>
            <a:ext cx="2918254" cy="1291410"/>
          </a:xfrm>
          <a:prstGeom prst="borderCallout1">
            <a:avLst>
              <a:gd name="adj1" fmla="val 6528"/>
              <a:gd name="adj2" fmla="val -3176"/>
              <a:gd name="adj3" fmla="val 116389"/>
              <a:gd name="adj4" fmla="val -3176"/>
            </a:avLst>
          </a:prstGeom>
          <a:solidFill>
            <a:srgbClr val="7F7F7F">
              <a:alpha val="30196"/>
            </a:srgbClr>
          </a:solidFill>
          <a:ln>
            <a:noFill/>
          </a:ln>
          <a:effectLst/>
          <a:extLst>
            <a:ext uri="{91240B29-F687-4F45-9708-019B960494DF}">
              <a14:hiddenLine xmlns:a14="http://schemas.microsoft.com/office/drawing/2010/main" w="28575">
                <a:solidFill>
                  <a:srgbClr val="4BACC6"/>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137160" tIns="91440" rIns="13716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8496B0"/>
                </a:solidFill>
                <a:effectLst/>
                <a:latin typeface="Calibri" panose="020F0502020204030204" pitchFamily="34" charset="0"/>
              </a:rPr>
              <a:t>La démarche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1" u="none" strike="noStrike" cap="none" normalizeH="0" baseline="0" dirty="0" smtClean="0">
                <a:ln>
                  <a:noFill/>
                </a:ln>
                <a:solidFill>
                  <a:srgbClr val="808080"/>
                </a:solidFill>
                <a:effectLst/>
                <a:latin typeface="Calibri Light" panose="020F0302020204030204" pitchFamily="34" charset="0"/>
              </a:rPr>
              <a:t>5 réunions du Comité de pilotage réunissant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1100" b="0" i="1" u="none" strike="noStrike" cap="none" normalizeH="0" baseline="0" dirty="0" smtClean="0">
                <a:ln>
                  <a:noFill/>
                </a:ln>
                <a:solidFill>
                  <a:srgbClr val="808080"/>
                </a:solidFill>
                <a:effectLst/>
                <a:latin typeface="Calibri Light" panose="020F0302020204030204" pitchFamily="34" charset="0"/>
              </a:rPr>
              <a:t>Bénévoles (administrateurs et activités)</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1100" b="0" i="1" u="none" strike="noStrike" cap="none" normalizeH="0" baseline="0" dirty="0" smtClean="0">
                <a:ln>
                  <a:noFill/>
                </a:ln>
                <a:solidFill>
                  <a:srgbClr val="808080"/>
                </a:solidFill>
                <a:effectLst/>
                <a:latin typeface="Calibri Light" panose="020F0302020204030204" pitchFamily="34" charset="0"/>
              </a:rPr>
              <a:t>Salariées</a:t>
            </a:r>
            <a:endParaRPr kumimoji="0" lang="fr-FR" altLang="fr-FR" sz="1100" b="0" i="1" u="none" strike="noStrike" cap="none" normalizeH="0" baseline="0" dirty="0" smtClean="0">
              <a:ln>
                <a:noFill/>
              </a:ln>
              <a:solidFill>
                <a:srgbClr val="808080"/>
              </a:solidFill>
              <a:effectLst/>
              <a:latin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1100" b="0" i="1" u="none" strike="noStrike" cap="none" normalizeH="0" baseline="0" dirty="0" smtClean="0">
                <a:ln>
                  <a:noFill/>
                </a:ln>
                <a:solidFill>
                  <a:srgbClr val="808080"/>
                </a:solidFill>
                <a:effectLst/>
                <a:latin typeface="Calibri Light" panose="020F0302020204030204" pitchFamily="34" charset="0"/>
              </a:rPr>
              <a:t>Partenaires (SIDSCAVAR, CAF, Conseil Départemental et associations)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 name="AutoShape 60"/>
          <p:cNvSpPr>
            <a:spLocks/>
          </p:cNvSpPr>
          <p:nvPr/>
        </p:nvSpPr>
        <p:spPr bwMode="auto">
          <a:xfrm>
            <a:off x="6962711" y="2226312"/>
            <a:ext cx="3219256" cy="1291410"/>
          </a:xfrm>
          <a:prstGeom prst="borderCallout1">
            <a:avLst>
              <a:gd name="adj1" fmla="val 6528"/>
              <a:gd name="adj2" fmla="val -3176"/>
              <a:gd name="adj3" fmla="val 116389"/>
              <a:gd name="adj4" fmla="val -3176"/>
            </a:avLst>
          </a:prstGeom>
          <a:solidFill>
            <a:srgbClr val="7F7F7F">
              <a:alpha val="30196"/>
            </a:srgbClr>
          </a:solidFill>
          <a:ln>
            <a:noFill/>
          </a:ln>
          <a:effectLst/>
          <a:extLst>
            <a:ext uri="{91240B29-F687-4F45-9708-019B960494DF}">
              <a14:hiddenLine xmlns:a14="http://schemas.microsoft.com/office/drawing/2010/main" w="28575">
                <a:solidFill>
                  <a:srgbClr val="4BACC6"/>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137160" tIns="91440" rIns="137160" bIns="45720" numCol="1" anchor="t" anchorCtr="0" compatLnSpc="1">
            <a:prstTxWarp prst="textNoShape">
              <a:avLst/>
            </a:prstTxWarp>
          </a:bodyPr>
          <a:lstStyle/>
          <a:p>
            <a:r>
              <a:rPr lang="fr-FR" sz="1100" b="1" dirty="0"/>
              <a:t>Les temps forts</a:t>
            </a:r>
            <a:endParaRPr lang="fr-FR" sz="1100" dirty="0"/>
          </a:p>
          <a:p>
            <a:r>
              <a:rPr lang="fr-FR" sz="1100" dirty="0"/>
              <a:t>Des groupes de travail thématiques :</a:t>
            </a:r>
          </a:p>
          <a:p>
            <a:pPr marL="171450" lvl="0" indent="-171450">
              <a:buFont typeface="Wingdings" panose="05000000000000000000" pitchFamily="2" charset="2"/>
              <a:buChar char="§"/>
            </a:pPr>
            <a:r>
              <a:rPr lang="fr-FR" sz="1100" dirty="0"/>
              <a:t>Parole des habitants</a:t>
            </a:r>
          </a:p>
          <a:p>
            <a:pPr marL="171450" lvl="0" indent="-171450">
              <a:buFont typeface="Wingdings" panose="05000000000000000000" pitchFamily="2" charset="2"/>
              <a:buChar char="§"/>
            </a:pPr>
            <a:r>
              <a:rPr lang="fr-FR" sz="1100" dirty="0"/>
              <a:t>Evaluation </a:t>
            </a:r>
          </a:p>
          <a:p>
            <a:pPr marL="171450" lvl="0" indent="-171450">
              <a:buFont typeface="Wingdings" panose="05000000000000000000" pitchFamily="2" charset="2"/>
              <a:buChar char="§"/>
            </a:pPr>
            <a:r>
              <a:rPr lang="fr-FR" sz="1100" dirty="0"/>
              <a:t>Diagnostic de territoire</a:t>
            </a:r>
          </a:p>
          <a:p>
            <a:pPr marL="171450" lvl="0" indent="-171450">
              <a:buFont typeface="Wingdings" panose="05000000000000000000" pitchFamily="2" charset="2"/>
              <a:buChar char="§"/>
            </a:pPr>
            <a:r>
              <a:rPr lang="fr-FR" sz="1100" dirty="0"/>
              <a:t>Animation collective famille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 name="ZoneTexte 9"/>
          <p:cNvSpPr txBox="1"/>
          <p:nvPr/>
        </p:nvSpPr>
        <p:spPr>
          <a:xfrm>
            <a:off x="5848865" y="6310184"/>
            <a:ext cx="184731" cy="369332"/>
          </a:xfrm>
          <a:prstGeom prst="rect">
            <a:avLst/>
          </a:prstGeom>
          <a:noFill/>
        </p:spPr>
        <p:txBody>
          <a:bodyPr wrap="none" rtlCol="0">
            <a:spAutoFit/>
          </a:bodyPr>
          <a:lstStyle/>
          <a:p>
            <a:endParaRPr lang="fr-FR" dirty="0"/>
          </a:p>
        </p:txBody>
      </p:sp>
      <p:sp>
        <p:nvSpPr>
          <p:cNvPr id="15" name="ZoneTexte 14"/>
          <p:cNvSpPr txBox="1"/>
          <p:nvPr/>
        </p:nvSpPr>
        <p:spPr>
          <a:xfrm>
            <a:off x="1653746" y="3690551"/>
            <a:ext cx="3659659" cy="2000548"/>
          </a:xfrm>
          <a:prstGeom prst="rect">
            <a:avLst/>
          </a:prstGeom>
          <a:noFill/>
        </p:spPr>
        <p:txBody>
          <a:bodyPr wrap="square" rtlCol="0">
            <a:spAutoFit/>
          </a:bodyPr>
          <a:lstStyle/>
          <a:p>
            <a:pPr>
              <a:buFont typeface="Wingdings" panose="05000000000000000000" pitchFamily="2" charset="2"/>
              <a:buChar char="v"/>
            </a:pPr>
            <a:r>
              <a:rPr lang="fr-FR" sz="1100" b="1" dirty="0"/>
              <a:t>Un séminaire de lancement le 22 septembre </a:t>
            </a:r>
            <a:r>
              <a:rPr lang="fr-FR" sz="1100" b="1" dirty="0" smtClean="0"/>
              <a:t>2018</a:t>
            </a:r>
          </a:p>
          <a:p>
            <a:endParaRPr lang="fr-FR" sz="1100" b="1" dirty="0"/>
          </a:p>
          <a:p>
            <a:pPr lvl="0">
              <a:buFont typeface="Wingdings" panose="05000000000000000000" pitchFamily="2" charset="2"/>
              <a:buChar char="v"/>
            </a:pPr>
            <a:r>
              <a:rPr lang="fr-FR" sz="1100" b="1" dirty="0"/>
              <a:t>Le groupe pilote</a:t>
            </a:r>
            <a:endParaRPr lang="fr-FR" sz="1100" dirty="0"/>
          </a:p>
          <a:p>
            <a:r>
              <a:rPr lang="fr-FR" sz="1100" dirty="0"/>
              <a:t>Cinq réunions du Comité de Pilotage réunissant:</a:t>
            </a:r>
          </a:p>
          <a:p>
            <a:pPr marL="171450" lvl="0" indent="-171450">
              <a:buFont typeface="Arial" panose="020B0604020202020204" pitchFamily="34" charset="0"/>
              <a:buChar char="•"/>
            </a:pPr>
            <a:r>
              <a:rPr lang="fr-FR" sz="1100" dirty="0"/>
              <a:t>16 Bénévoles (administrateurs et activités)</a:t>
            </a:r>
          </a:p>
          <a:p>
            <a:pPr marL="171450" lvl="0" indent="-171450">
              <a:buFont typeface="Arial" panose="020B0604020202020204" pitchFamily="34" charset="0"/>
              <a:buChar char="•"/>
            </a:pPr>
            <a:r>
              <a:rPr lang="fr-FR" sz="1100" dirty="0"/>
              <a:t>4 Salarié(es)</a:t>
            </a:r>
          </a:p>
          <a:p>
            <a:pPr marL="171450" lvl="0" indent="-171450">
              <a:buFont typeface="Arial" panose="020B0604020202020204" pitchFamily="34" charset="0"/>
              <a:buChar char="•"/>
            </a:pPr>
            <a:r>
              <a:rPr lang="fr-FR" sz="1100" dirty="0"/>
              <a:t>4  Partenaires (SIDSCAVAR, CAF, Conseil Départemental, </a:t>
            </a:r>
          </a:p>
          <a:p>
            <a:pPr lvl="0"/>
            <a:r>
              <a:rPr lang="fr-FR" sz="1100" dirty="0"/>
              <a:t>Association Secours Catholique)</a:t>
            </a:r>
          </a:p>
          <a:p>
            <a:endParaRPr lang="fr-FR" b="1" i="1" dirty="0"/>
          </a:p>
          <a:p>
            <a:endParaRPr lang="fr-FR" dirty="0"/>
          </a:p>
        </p:txBody>
      </p:sp>
      <p:sp>
        <p:nvSpPr>
          <p:cNvPr id="16" name="ZoneTexte 15"/>
          <p:cNvSpPr txBox="1"/>
          <p:nvPr/>
        </p:nvSpPr>
        <p:spPr>
          <a:xfrm>
            <a:off x="6867678" y="3608502"/>
            <a:ext cx="5301668" cy="3139321"/>
          </a:xfrm>
          <a:prstGeom prst="rect">
            <a:avLst/>
          </a:prstGeom>
          <a:noFill/>
        </p:spPr>
        <p:txBody>
          <a:bodyPr wrap="square" rtlCol="0">
            <a:spAutoFit/>
          </a:bodyPr>
          <a:lstStyle/>
          <a:p>
            <a:pPr marL="171450" lvl="0" indent="-171450">
              <a:buFont typeface="Wingdings" panose="05000000000000000000" pitchFamily="2" charset="2"/>
              <a:buChar char="v"/>
            </a:pPr>
            <a:r>
              <a:rPr lang="fr-FR" sz="1100" b="1" dirty="0"/>
              <a:t>La prise en compte de la parole des habitants et des </a:t>
            </a:r>
            <a:r>
              <a:rPr lang="fr-FR" sz="1100" b="1" dirty="0" smtClean="0"/>
              <a:t>partenaires</a:t>
            </a:r>
          </a:p>
          <a:p>
            <a:pPr lvl="0"/>
            <a:endParaRPr lang="fr-FR" sz="1100" dirty="0"/>
          </a:p>
          <a:p>
            <a:pPr marL="228600" lvl="0" indent="-228600">
              <a:buFont typeface="+mj-lt"/>
              <a:buAutoNum type="arabicPeriod"/>
            </a:pPr>
            <a:r>
              <a:rPr lang="fr-FR" sz="1100" u="sng" dirty="0"/>
              <a:t>Groupe de travail: </a:t>
            </a:r>
            <a:r>
              <a:rPr lang="fr-FR" sz="1100" dirty="0"/>
              <a:t>élaboration d'une écoute large dans le cadre de la mission</a:t>
            </a:r>
          </a:p>
          <a:p>
            <a:r>
              <a:rPr lang="fr-FR" sz="1100" dirty="0"/>
              <a:t> </a:t>
            </a:r>
            <a:r>
              <a:rPr lang="fr-FR" sz="1100" b="1" dirty="0"/>
              <a:t>" Recueil de la parole des habitants".</a:t>
            </a:r>
            <a:r>
              <a:rPr lang="fr-FR" sz="1100" dirty="0"/>
              <a:t> Co-construction méthodologique avec la participation de deux services civiques et l'aide des bénévoles du Centre Culturel et Social</a:t>
            </a:r>
            <a:r>
              <a:rPr lang="fr-FR" sz="1100" dirty="0" smtClean="0"/>
              <a:t>.</a:t>
            </a:r>
          </a:p>
          <a:p>
            <a:pPr lvl="0"/>
            <a:r>
              <a:rPr lang="fr-FR" sz="1100" dirty="0" smtClean="0"/>
              <a:t>-    Questionnaire aux adhérents</a:t>
            </a:r>
            <a:endParaRPr lang="fr-FR" sz="1100" dirty="0"/>
          </a:p>
          <a:p>
            <a:pPr lvl="0"/>
            <a:r>
              <a:rPr lang="fr-FR" sz="1100" dirty="0" smtClean="0"/>
              <a:t>-    Questionnaire </a:t>
            </a:r>
            <a:r>
              <a:rPr lang="fr-FR" sz="1100" dirty="0"/>
              <a:t>aux habitants</a:t>
            </a:r>
          </a:p>
          <a:p>
            <a:pPr lvl="0"/>
            <a:r>
              <a:rPr lang="fr-FR" sz="1100" dirty="0" smtClean="0"/>
              <a:t>-    Questionnaire </a:t>
            </a:r>
            <a:r>
              <a:rPr lang="fr-FR" sz="1100" dirty="0"/>
              <a:t>aux partenaires</a:t>
            </a:r>
          </a:p>
          <a:p>
            <a:pPr marL="171450" lvl="0" indent="-171450">
              <a:buFontTx/>
              <a:buChar char="-"/>
            </a:pPr>
            <a:r>
              <a:rPr lang="fr-FR" sz="1100" dirty="0" smtClean="0"/>
              <a:t>Questionnaire </a:t>
            </a:r>
            <a:r>
              <a:rPr lang="fr-FR" sz="1100" dirty="0"/>
              <a:t>salariés et membres du </a:t>
            </a:r>
            <a:r>
              <a:rPr lang="fr-FR" sz="1100" dirty="0" smtClean="0"/>
              <a:t>CA</a:t>
            </a:r>
          </a:p>
          <a:p>
            <a:pPr marL="171450" lvl="0" indent="-171450">
              <a:buFontTx/>
              <a:buChar char="-"/>
            </a:pPr>
            <a:endParaRPr lang="fr-FR" sz="1100" dirty="0" smtClean="0"/>
          </a:p>
          <a:p>
            <a:pPr lvl="0"/>
            <a:r>
              <a:rPr lang="fr-FR" sz="1100" dirty="0" smtClean="0"/>
              <a:t>2.   </a:t>
            </a:r>
            <a:r>
              <a:rPr lang="fr-FR" sz="1100" u="sng" dirty="0" smtClean="0"/>
              <a:t>Groupe </a:t>
            </a:r>
            <a:r>
              <a:rPr lang="fr-FR" sz="1100" u="sng" dirty="0"/>
              <a:t>de travail :</a:t>
            </a:r>
            <a:r>
              <a:rPr lang="fr-FR" sz="1100" dirty="0"/>
              <a:t> </a:t>
            </a:r>
            <a:r>
              <a:rPr lang="fr-FR" sz="1100" b="1" dirty="0" smtClean="0"/>
              <a:t>évaluation</a:t>
            </a:r>
            <a:endParaRPr lang="fr-FR" sz="1100" dirty="0"/>
          </a:p>
          <a:p>
            <a:pPr lvl="0"/>
            <a:r>
              <a:rPr lang="fr-FR" sz="1100" dirty="0" smtClean="0"/>
              <a:t>- 11 </a:t>
            </a:r>
            <a:r>
              <a:rPr lang="fr-FR" sz="1100" dirty="0"/>
              <a:t>participants: 4 salariés et 7 bénévoles</a:t>
            </a:r>
          </a:p>
          <a:p>
            <a:pPr lvl="0"/>
            <a:r>
              <a:rPr lang="fr-FR" sz="1100" dirty="0" smtClean="0"/>
              <a:t>- 4 réunions</a:t>
            </a:r>
          </a:p>
          <a:p>
            <a:pPr lvl="0"/>
            <a:endParaRPr lang="fr-FR" sz="1100" dirty="0"/>
          </a:p>
          <a:p>
            <a:pPr lvl="0"/>
            <a:r>
              <a:rPr lang="fr-FR" sz="1100" dirty="0" smtClean="0"/>
              <a:t>3.  </a:t>
            </a:r>
            <a:r>
              <a:rPr lang="fr-FR" sz="1100" u="sng" dirty="0" smtClean="0"/>
              <a:t>Groupe </a:t>
            </a:r>
            <a:r>
              <a:rPr lang="fr-FR" sz="1100" u="sng" dirty="0"/>
              <a:t>de travail: </a:t>
            </a:r>
            <a:r>
              <a:rPr lang="fr-FR" sz="1100" b="1" dirty="0"/>
              <a:t>diagnostic</a:t>
            </a:r>
            <a:endParaRPr lang="fr-FR" sz="1100" dirty="0"/>
          </a:p>
          <a:p>
            <a:pPr lvl="0"/>
            <a:r>
              <a:rPr lang="fr-FR" sz="1100" dirty="0" smtClean="0"/>
              <a:t>- 3 </a:t>
            </a:r>
            <a:r>
              <a:rPr lang="fr-FR" sz="1100" dirty="0"/>
              <a:t>participants: 1 salarié et 2 partenaires</a:t>
            </a:r>
          </a:p>
          <a:p>
            <a:pPr lvl="0"/>
            <a:r>
              <a:rPr lang="fr-FR" sz="1100" dirty="0" smtClean="0"/>
              <a:t>- 1 </a:t>
            </a:r>
            <a:r>
              <a:rPr lang="fr-FR" sz="1100" dirty="0"/>
              <a:t>réunion</a:t>
            </a:r>
          </a:p>
          <a:p>
            <a:r>
              <a:rPr lang="fr-FR" sz="1100" dirty="0"/>
              <a:t> </a:t>
            </a:r>
          </a:p>
        </p:txBody>
      </p:sp>
    </p:spTree>
    <p:extLst>
      <p:ext uri="{BB962C8B-B14F-4D97-AF65-F5344CB8AC3E}">
        <p14:creationId xmlns:p14="http://schemas.microsoft.com/office/powerpoint/2010/main" val="152333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05016"/>
            <a:ext cx="10515600" cy="685672"/>
          </a:xfrm>
        </p:spPr>
        <p:txBody>
          <a:bodyPr>
            <a:normAutofit fontScale="90000"/>
          </a:bodyPr>
          <a:lstStyle/>
          <a:p>
            <a:r>
              <a:rPr lang="fr-FR" dirty="0" smtClean="0"/>
              <a:t/>
            </a:r>
            <a:br>
              <a:rPr lang="fr-FR" dirty="0" smtClean="0"/>
            </a:br>
            <a:r>
              <a:rPr lang="fr-FR" sz="4000" b="1" dirty="0"/>
              <a:t>Les publics accueillis </a:t>
            </a:r>
            <a:r>
              <a:rPr lang="fr-FR" dirty="0" smtClean="0"/>
              <a:t/>
            </a:r>
            <a:br>
              <a:rPr lang="fr-FR" dirty="0" smtClean="0"/>
            </a:br>
            <a:endParaRPr lang="fr-FR" dirty="0"/>
          </a:p>
        </p:txBody>
      </p:sp>
      <p:sp>
        <p:nvSpPr>
          <p:cNvPr id="10" name="Espace réservé du contenu 9"/>
          <p:cNvSpPr>
            <a:spLocks noGrp="1"/>
          </p:cNvSpPr>
          <p:nvPr>
            <p:ph idx="1"/>
          </p:nvPr>
        </p:nvSpPr>
        <p:spPr>
          <a:xfrm>
            <a:off x="7366118" y="751193"/>
            <a:ext cx="5117757" cy="3874959"/>
          </a:xfrm>
        </p:spPr>
        <p:txBody>
          <a:bodyPr/>
          <a:lstStyle/>
          <a:p>
            <a:pPr>
              <a:buFont typeface="Wingdings" panose="05000000000000000000" pitchFamily="2" charset="2"/>
              <a:buChar char="v"/>
            </a:pPr>
            <a:r>
              <a:rPr lang="fr-FR" sz="1100" b="1" dirty="0"/>
              <a:t>Evolution du nombre d’adhérents 2015-2018 au Centre Social Tôtout'Arts</a:t>
            </a:r>
            <a:endParaRPr lang="fr-FR" sz="1100" dirty="0"/>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 y="92963"/>
            <a:ext cx="12134334" cy="549589"/>
          </a:xfrm>
          <a:prstGeom prst="rect">
            <a:avLst/>
          </a:prstGeom>
        </p:spPr>
      </p:pic>
      <p:graphicFrame>
        <p:nvGraphicFramePr>
          <p:cNvPr id="11" name="Graphique 10"/>
          <p:cNvGraphicFramePr/>
          <p:nvPr>
            <p:extLst>
              <p:ext uri="{D42A27DB-BD31-4B8C-83A1-F6EECF244321}">
                <p14:modId xmlns:p14="http://schemas.microsoft.com/office/powerpoint/2010/main" val="2614923813"/>
              </p:ext>
            </p:extLst>
          </p:nvPr>
        </p:nvGraphicFramePr>
        <p:xfrm>
          <a:off x="6747181" y="960252"/>
          <a:ext cx="5146849" cy="2223412"/>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p:cNvSpPr txBox="1"/>
          <p:nvPr/>
        </p:nvSpPr>
        <p:spPr>
          <a:xfrm>
            <a:off x="385413" y="2053152"/>
            <a:ext cx="5568779" cy="538609"/>
          </a:xfrm>
          <a:prstGeom prst="rect">
            <a:avLst/>
          </a:prstGeom>
          <a:noFill/>
        </p:spPr>
        <p:txBody>
          <a:bodyPr wrap="square" rtlCol="0">
            <a:spAutoFit/>
          </a:bodyPr>
          <a:lstStyle/>
          <a:p>
            <a:pPr marL="171450" indent="-171450">
              <a:buFont typeface="Wingdings" panose="05000000000000000000" pitchFamily="2" charset="2"/>
              <a:buChar char="v"/>
            </a:pPr>
            <a:r>
              <a:rPr lang="fr-FR" sz="1100" b="1" dirty="0"/>
              <a:t>Evolution du nombre d’usagers jeunes publics 2015-2018 au Centre Social </a:t>
            </a:r>
            <a:r>
              <a:rPr lang="fr-FR" sz="1100" b="1" dirty="0" smtClean="0"/>
              <a:t>Tôtout'Arts</a:t>
            </a:r>
          </a:p>
          <a:p>
            <a:endParaRPr lang="fr-FR" dirty="0"/>
          </a:p>
        </p:txBody>
      </p:sp>
      <p:graphicFrame>
        <p:nvGraphicFramePr>
          <p:cNvPr id="13" name="Graphique 12"/>
          <p:cNvGraphicFramePr/>
          <p:nvPr>
            <p:extLst>
              <p:ext uri="{D42A27DB-BD31-4B8C-83A1-F6EECF244321}">
                <p14:modId xmlns:p14="http://schemas.microsoft.com/office/powerpoint/2010/main" val="3252337924"/>
              </p:ext>
            </p:extLst>
          </p:nvPr>
        </p:nvGraphicFramePr>
        <p:xfrm>
          <a:off x="384644" y="2322456"/>
          <a:ext cx="5363014" cy="2818711"/>
        </p:xfrm>
        <a:graphic>
          <a:graphicData uri="http://schemas.openxmlformats.org/drawingml/2006/chart">
            <c:chart xmlns:c="http://schemas.openxmlformats.org/drawingml/2006/chart" xmlns:r="http://schemas.openxmlformats.org/officeDocument/2006/relationships" r:id="rId4"/>
          </a:graphicData>
        </a:graphic>
      </p:graphicFrame>
      <p:sp>
        <p:nvSpPr>
          <p:cNvPr id="14" name="ZoneTexte 13"/>
          <p:cNvSpPr txBox="1"/>
          <p:nvPr/>
        </p:nvSpPr>
        <p:spPr>
          <a:xfrm>
            <a:off x="7388952" y="3276334"/>
            <a:ext cx="4524632" cy="430887"/>
          </a:xfrm>
          <a:prstGeom prst="rect">
            <a:avLst/>
          </a:prstGeom>
          <a:noFill/>
        </p:spPr>
        <p:txBody>
          <a:bodyPr wrap="square" rtlCol="0">
            <a:spAutoFit/>
          </a:bodyPr>
          <a:lstStyle/>
          <a:p>
            <a:pPr marL="171450" indent="-171450">
              <a:buFont typeface="Wingdings" panose="05000000000000000000" pitchFamily="2" charset="2"/>
              <a:buChar char="v"/>
            </a:pPr>
            <a:r>
              <a:rPr lang="fr-FR" sz="1100" b="1" dirty="0"/>
              <a:t>Evolution du nombre d’usagers par année et par tranche </a:t>
            </a:r>
            <a:r>
              <a:rPr lang="fr-FR" sz="1100" b="1" dirty="0" smtClean="0"/>
              <a:t>d'âges</a:t>
            </a:r>
          </a:p>
          <a:p>
            <a:endParaRPr lang="fr-FR" sz="1100" dirty="0"/>
          </a:p>
        </p:txBody>
      </p:sp>
      <p:graphicFrame>
        <p:nvGraphicFramePr>
          <p:cNvPr id="16" name="Graphique 15"/>
          <p:cNvGraphicFramePr/>
          <p:nvPr>
            <p:extLst>
              <p:ext uri="{D42A27DB-BD31-4B8C-83A1-F6EECF244321}">
                <p14:modId xmlns:p14="http://schemas.microsoft.com/office/powerpoint/2010/main" val="275919474"/>
              </p:ext>
            </p:extLst>
          </p:nvPr>
        </p:nvGraphicFramePr>
        <p:xfrm>
          <a:off x="6771989" y="3574758"/>
          <a:ext cx="5141595" cy="3138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5221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33251"/>
          </a:xfrm>
        </p:spPr>
        <p:txBody>
          <a:bodyPr>
            <a:normAutofit/>
          </a:bodyPr>
          <a:lstStyle/>
          <a:p>
            <a:pPr algn="ctr"/>
            <a:r>
              <a:rPr lang="fr-FR" sz="3600" dirty="0" smtClean="0"/>
              <a:t>Extraits  de l’évaluation 2015 - 2018</a:t>
            </a:r>
            <a:endParaRPr lang="fr-FR" sz="3600" dirty="0"/>
          </a:p>
        </p:txBody>
      </p:sp>
      <p:sp>
        <p:nvSpPr>
          <p:cNvPr id="3" name="Espace réservé du contenu 2"/>
          <p:cNvSpPr>
            <a:spLocks noGrp="1"/>
          </p:cNvSpPr>
          <p:nvPr>
            <p:ph idx="1"/>
          </p:nvPr>
        </p:nvSpPr>
        <p:spPr>
          <a:xfrm>
            <a:off x="838200" y="998376"/>
            <a:ext cx="10515600" cy="5178587"/>
          </a:xfrm>
        </p:spPr>
        <p:txBody>
          <a:bodyPr/>
          <a:lstStyle/>
          <a:p>
            <a:pPr marL="0" indent="0" algn="ctr">
              <a:buNone/>
            </a:pPr>
            <a:r>
              <a:rPr lang="fr-FR" sz="1600" b="1" dirty="0"/>
              <a:t>ACCUEIL GENERALISTE</a:t>
            </a:r>
            <a:endParaRPr lang="fr-FR" sz="1600" dirty="0"/>
          </a:p>
          <a:p>
            <a:pPr marL="0" indent="0">
              <a:buNone/>
            </a:pPr>
            <a:r>
              <a:rPr lang="fr-FR" sz="1100" b="1" dirty="0"/>
              <a:t>Critère : Développer la fonction accueil du centre social en tant que lieu central de diffusion des informations et d’orientation en direction des usagers/visiteurs/habitants.</a:t>
            </a:r>
            <a:endParaRPr lang="fr-FR" sz="1100" dirty="0"/>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834714069"/>
              </p:ext>
            </p:extLst>
          </p:nvPr>
        </p:nvGraphicFramePr>
        <p:xfrm>
          <a:off x="838200" y="1586205"/>
          <a:ext cx="10713099" cy="4907901"/>
        </p:xfrm>
        <a:graphic>
          <a:graphicData uri="http://schemas.openxmlformats.org/drawingml/2006/table">
            <a:tbl>
              <a:tblPr firstRow="1" firstCol="1" bandRow="1">
                <a:tableStyleId>{5C22544A-7EE6-4342-B048-85BDC9FD1C3A}</a:tableStyleId>
              </a:tblPr>
              <a:tblGrid>
                <a:gridCol w="3591787"/>
                <a:gridCol w="3549902"/>
                <a:gridCol w="3571410"/>
              </a:tblGrid>
              <a:tr h="252924">
                <a:tc>
                  <a:txBody>
                    <a:bodyPr/>
                    <a:lstStyle/>
                    <a:p>
                      <a:pPr algn="ctr">
                        <a:lnSpc>
                          <a:spcPct val="115000"/>
                        </a:lnSpc>
                        <a:spcAft>
                          <a:spcPts val="0"/>
                        </a:spcAft>
                      </a:pPr>
                      <a:r>
                        <a:rPr lang="fr-FR" sz="1100" dirty="0">
                          <a:effectLst/>
                        </a:rPr>
                        <a:t>Contribution du Centre Social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69" marR="40369" marT="0" marB="0"/>
                </a:tc>
                <a:tc>
                  <a:txBody>
                    <a:bodyPr/>
                    <a:lstStyle/>
                    <a:p>
                      <a:pPr algn="ctr">
                        <a:lnSpc>
                          <a:spcPct val="115000"/>
                        </a:lnSpc>
                        <a:spcAft>
                          <a:spcPts val="0"/>
                        </a:spcAft>
                      </a:pPr>
                      <a:r>
                        <a:rPr lang="fr-FR" sz="1100">
                          <a:effectLst/>
                        </a:rPr>
                        <a:t>Les données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0369" marR="40369" marT="0" marB="0"/>
                </a:tc>
                <a:tc>
                  <a:txBody>
                    <a:bodyPr/>
                    <a:lstStyle/>
                    <a:p>
                      <a:pPr algn="ctr">
                        <a:lnSpc>
                          <a:spcPct val="115000"/>
                        </a:lnSpc>
                        <a:spcAft>
                          <a:spcPts val="0"/>
                        </a:spcAft>
                      </a:pPr>
                      <a:r>
                        <a:rPr lang="fr-FR" sz="1100">
                          <a:effectLst/>
                        </a:rPr>
                        <a:t>Constats/ évaluation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0369" marR="40369" marT="0" marB="0"/>
                </a:tc>
              </a:tr>
              <a:tr h="4654977">
                <a:tc>
                  <a:txBody>
                    <a:bodyPr/>
                    <a:lstStyle/>
                    <a:p>
                      <a:pPr algn="ctr">
                        <a:lnSpc>
                          <a:spcPct val="115000"/>
                        </a:lnSpc>
                        <a:spcAft>
                          <a:spcPts val="0"/>
                        </a:spcAft>
                      </a:pPr>
                      <a:r>
                        <a:rPr lang="fr-FR" sz="1100" dirty="0">
                          <a:effectLst/>
                        </a:rPr>
                        <a:t>Améliorer la qualité de l'accueil du public</a:t>
                      </a:r>
                    </a:p>
                    <a:p>
                      <a:pPr algn="ctr">
                        <a:lnSpc>
                          <a:spcPct val="115000"/>
                        </a:lnSpc>
                        <a:spcAft>
                          <a:spcPts val="0"/>
                        </a:spcAft>
                      </a:pPr>
                      <a:r>
                        <a:rPr lang="fr-FR" sz="1100" dirty="0">
                          <a:effectLst/>
                        </a:rPr>
                        <a:t> </a:t>
                      </a:r>
                    </a:p>
                    <a:p>
                      <a:pPr algn="ctr">
                        <a:lnSpc>
                          <a:spcPct val="115000"/>
                        </a:lnSpc>
                        <a:spcAft>
                          <a:spcPts val="0"/>
                        </a:spcAft>
                      </a:pPr>
                      <a:r>
                        <a:rPr lang="fr-FR" sz="1100" dirty="0">
                          <a:effectLst/>
                        </a:rPr>
                        <a:t> </a:t>
                      </a:r>
                    </a:p>
                    <a:p>
                      <a:pPr algn="ctr">
                        <a:lnSpc>
                          <a:spcPct val="115000"/>
                        </a:lnSpc>
                        <a:spcAft>
                          <a:spcPts val="0"/>
                        </a:spcAft>
                      </a:pPr>
                      <a:r>
                        <a:rPr lang="fr-FR" sz="1100" dirty="0">
                          <a:effectLst/>
                        </a:rPr>
                        <a:t> </a:t>
                      </a:r>
                    </a:p>
                    <a:p>
                      <a:pPr algn="ctr">
                        <a:lnSpc>
                          <a:spcPct val="115000"/>
                        </a:lnSpc>
                        <a:spcAft>
                          <a:spcPts val="0"/>
                        </a:spcAft>
                      </a:pPr>
                      <a:r>
                        <a:rPr lang="fr-FR" sz="1100" dirty="0">
                          <a:effectLst/>
                        </a:rPr>
                        <a:t> </a:t>
                      </a:r>
                    </a:p>
                    <a:p>
                      <a:pPr algn="ctr">
                        <a:lnSpc>
                          <a:spcPct val="115000"/>
                        </a:lnSpc>
                        <a:spcAft>
                          <a:spcPts val="0"/>
                        </a:spcAft>
                      </a:pPr>
                      <a:r>
                        <a:rPr lang="fr-FR" sz="1100" dirty="0">
                          <a:effectLst/>
                        </a:rPr>
                        <a:t> </a:t>
                      </a:r>
                    </a:p>
                    <a:p>
                      <a:pPr algn="ctr">
                        <a:lnSpc>
                          <a:spcPct val="115000"/>
                        </a:lnSpc>
                        <a:spcAft>
                          <a:spcPts val="0"/>
                        </a:spcAft>
                      </a:pPr>
                      <a:r>
                        <a:rPr lang="fr-FR" sz="1100" dirty="0">
                          <a:effectLst/>
                        </a:rPr>
                        <a:t> </a:t>
                      </a:r>
                    </a:p>
                    <a:p>
                      <a:pPr algn="ctr">
                        <a:lnSpc>
                          <a:spcPct val="115000"/>
                        </a:lnSpc>
                        <a:spcAft>
                          <a:spcPts val="0"/>
                        </a:spcAft>
                      </a:pPr>
                      <a:r>
                        <a:rPr lang="fr-FR" sz="1100" dirty="0">
                          <a:effectLst/>
                        </a:rPr>
                        <a:t> </a:t>
                      </a:r>
                    </a:p>
                    <a:p>
                      <a:pPr algn="ctr">
                        <a:lnSpc>
                          <a:spcPct val="115000"/>
                        </a:lnSpc>
                        <a:spcAft>
                          <a:spcPts val="0"/>
                        </a:spcAft>
                      </a:pPr>
                      <a:r>
                        <a:rPr lang="fr-FR" sz="1100" dirty="0">
                          <a:effectLst/>
                        </a:rPr>
                        <a:t>Optimiser l'accueil en nombre de places pour les activités hebdomadaires et seniors</a:t>
                      </a:r>
                    </a:p>
                    <a:p>
                      <a:pPr algn="ctr">
                        <a:lnSpc>
                          <a:spcPct val="115000"/>
                        </a:lnSpc>
                        <a:spcAft>
                          <a:spcPts val="0"/>
                        </a:spcAft>
                      </a:pPr>
                      <a:r>
                        <a:rPr lang="fr-FR" sz="1100" dirty="0">
                          <a:effectLst/>
                        </a:rPr>
                        <a:t> </a:t>
                      </a:r>
                    </a:p>
                    <a:p>
                      <a:pPr algn="ctr">
                        <a:lnSpc>
                          <a:spcPct val="115000"/>
                        </a:lnSpc>
                        <a:spcAft>
                          <a:spcPts val="0"/>
                        </a:spcAft>
                      </a:pPr>
                      <a:r>
                        <a:rPr lang="fr-FR" sz="1100" dirty="0">
                          <a:effectLst/>
                        </a:rPr>
                        <a:t> </a:t>
                      </a:r>
                    </a:p>
                    <a:p>
                      <a:pPr algn="ctr">
                        <a:lnSpc>
                          <a:spcPct val="115000"/>
                        </a:lnSpc>
                        <a:spcAft>
                          <a:spcPts val="0"/>
                        </a:spcAft>
                      </a:pPr>
                      <a:r>
                        <a:rPr lang="fr-FR" sz="1100" dirty="0">
                          <a:effectLst/>
                        </a:rPr>
                        <a:t> </a:t>
                      </a:r>
                    </a:p>
                    <a:p>
                      <a:pPr algn="ctr">
                        <a:lnSpc>
                          <a:spcPct val="115000"/>
                        </a:lnSpc>
                        <a:spcAft>
                          <a:spcPts val="0"/>
                        </a:spcAft>
                      </a:pPr>
                      <a:r>
                        <a:rPr lang="fr-FR" sz="1100" dirty="0">
                          <a:effectLst/>
                        </a:rPr>
                        <a:t> </a:t>
                      </a:r>
                    </a:p>
                    <a:p>
                      <a:pPr algn="ctr">
                        <a:lnSpc>
                          <a:spcPct val="115000"/>
                        </a:lnSpc>
                        <a:spcAft>
                          <a:spcPts val="0"/>
                        </a:spcAft>
                      </a:pPr>
                      <a:r>
                        <a:rPr lang="fr-FR" sz="1100" dirty="0">
                          <a:effectLst/>
                        </a:rPr>
                        <a:t> </a:t>
                      </a:r>
                    </a:p>
                    <a:p>
                      <a:pPr algn="ctr">
                        <a:lnSpc>
                          <a:spcPct val="115000"/>
                        </a:lnSpc>
                        <a:spcAft>
                          <a:spcPts val="0"/>
                        </a:spcAft>
                      </a:pPr>
                      <a:r>
                        <a:rPr lang="fr-FR" sz="1100" dirty="0">
                          <a:effectLst/>
                        </a:rPr>
                        <a:t>Accueillir et accorder une place plus importante au public du CS</a:t>
                      </a:r>
                    </a:p>
                    <a:p>
                      <a:pPr algn="ctr">
                        <a:lnSpc>
                          <a:spcPct val="115000"/>
                        </a:lnSpc>
                        <a:spcAft>
                          <a:spcPts val="0"/>
                        </a:spcAft>
                      </a:pPr>
                      <a:r>
                        <a:rPr lang="fr-FR" sz="1100" dirty="0">
                          <a:effectLst/>
                        </a:rPr>
                        <a:t> </a:t>
                      </a:r>
                    </a:p>
                    <a:p>
                      <a:pPr>
                        <a:lnSpc>
                          <a:spcPct val="115000"/>
                        </a:lnSpc>
                        <a:spcAft>
                          <a:spcPts val="0"/>
                        </a:spcAft>
                      </a:pPr>
                      <a:r>
                        <a:rPr lang="fr-FR" sz="1100" dirty="0">
                          <a:effectLst/>
                        </a:rPr>
                        <a:t> </a:t>
                      </a:r>
                    </a:p>
                    <a:p>
                      <a:pPr algn="ctr">
                        <a:lnSpc>
                          <a:spcPct val="115000"/>
                        </a:lnSpc>
                        <a:spcAft>
                          <a:spcPts val="0"/>
                        </a:spcAft>
                      </a:pPr>
                      <a:r>
                        <a:rPr lang="fr-FR" sz="1100" dirty="0">
                          <a:effectLst/>
                        </a:rPr>
                        <a:t>Développer des propositions d'accompagnement</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gn="ctr">
                        <a:lnSpc>
                          <a:spcPct val="115000"/>
                        </a:lnSpc>
                        <a:spcAft>
                          <a:spcPts val="0"/>
                        </a:spcAft>
                      </a:pPr>
                      <a:r>
                        <a:rPr lang="fr-FR" sz="1100" dirty="0">
                          <a:effectLst/>
                        </a:rPr>
                        <a:t>Améliorer la lisibilité de l'accueil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69" marR="40369" marT="0" marB="0"/>
                </a:tc>
                <a:tc>
                  <a:txBody>
                    <a:bodyPr/>
                    <a:lstStyle/>
                    <a:p>
                      <a:pPr>
                        <a:lnSpc>
                          <a:spcPct val="115000"/>
                        </a:lnSpc>
                        <a:spcAft>
                          <a:spcPts val="0"/>
                        </a:spcAft>
                      </a:pPr>
                      <a:r>
                        <a:rPr lang="fr-FR" sz="1100" dirty="0">
                          <a:effectLst/>
                        </a:rPr>
                        <a:t>Orientation et information au public</a:t>
                      </a:r>
                    </a:p>
                    <a:p>
                      <a:pPr>
                        <a:lnSpc>
                          <a:spcPct val="115000"/>
                        </a:lnSpc>
                        <a:spcAft>
                          <a:spcPts val="0"/>
                        </a:spcAft>
                      </a:pPr>
                      <a:r>
                        <a:rPr lang="fr-FR" sz="1100" dirty="0">
                          <a:effectLst/>
                        </a:rPr>
                        <a:t>Aménagement de l'espace accueil [banque accueil au </a:t>
                      </a:r>
                      <a:r>
                        <a:rPr lang="fr-FR" sz="1100" dirty="0" err="1">
                          <a:effectLst/>
                        </a:rPr>
                        <a:t>rez</a:t>
                      </a:r>
                      <a:r>
                        <a:rPr lang="fr-FR" sz="1100" dirty="0">
                          <a:effectLst/>
                        </a:rPr>
                        <a:t> de chaussé] </a:t>
                      </a:r>
                    </a:p>
                    <a:p>
                      <a:pPr>
                        <a:lnSpc>
                          <a:spcPct val="115000"/>
                        </a:lnSpc>
                        <a:spcAft>
                          <a:spcPts val="0"/>
                        </a:spcAft>
                      </a:pPr>
                      <a:endParaRPr lang="fr-FR" sz="1100" dirty="0" smtClean="0">
                        <a:effectLst/>
                      </a:endParaRPr>
                    </a:p>
                    <a:p>
                      <a:pPr>
                        <a:lnSpc>
                          <a:spcPct val="115000"/>
                        </a:lnSpc>
                        <a:spcAft>
                          <a:spcPts val="0"/>
                        </a:spcAft>
                      </a:pPr>
                      <a:r>
                        <a:rPr lang="fr-FR" sz="1100" dirty="0" smtClean="0">
                          <a:effectLst/>
                        </a:rPr>
                        <a:t>Nombre </a:t>
                      </a:r>
                      <a:r>
                        <a:rPr lang="fr-FR" sz="1100" dirty="0">
                          <a:effectLst/>
                        </a:rPr>
                        <a:t>d'accueils décentralisés organisés.</a:t>
                      </a:r>
                    </a:p>
                    <a:p>
                      <a:pPr>
                        <a:lnSpc>
                          <a:spcPct val="115000"/>
                        </a:lnSpc>
                        <a:spcAft>
                          <a:spcPts val="0"/>
                        </a:spcAft>
                      </a:pPr>
                      <a:endParaRPr lang="fr-FR" sz="1100" dirty="0" smtClean="0">
                        <a:effectLst/>
                      </a:endParaRPr>
                    </a:p>
                    <a:p>
                      <a:pPr>
                        <a:lnSpc>
                          <a:spcPct val="115000"/>
                        </a:lnSpc>
                        <a:spcAft>
                          <a:spcPts val="0"/>
                        </a:spcAft>
                      </a:pPr>
                      <a:r>
                        <a:rPr lang="fr-FR" sz="1100" dirty="0" smtClean="0">
                          <a:effectLst/>
                        </a:rPr>
                        <a:t>Fréquentation </a:t>
                      </a:r>
                      <a:r>
                        <a:rPr lang="fr-FR" sz="1100" dirty="0">
                          <a:effectLst/>
                        </a:rPr>
                        <a:t>de ces accueils décentralisés.</a:t>
                      </a:r>
                    </a:p>
                    <a:p>
                      <a:pPr>
                        <a:lnSpc>
                          <a:spcPct val="115000"/>
                        </a:lnSpc>
                        <a:spcAft>
                          <a:spcPts val="0"/>
                        </a:spcAft>
                      </a:pPr>
                      <a:r>
                        <a:rPr lang="fr-FR" sz="1100" dirty="0" smtClean="0">
                          <a:effectLst/>
                        </a:rPr>
                        <a:t>Accueil </a:t>
                      </a:r>
                      <a:r>
                        <a:rPr lang="fr-FR" sz="1100" dirty="0">
                          <a:effectLst/>
                        </a:rPr>
                        <a:t>des bénévoles à chaque rentrée de septembre.</a:t>
                      </a:r>
                    </a:p>
                    <a:p>
                      <a:pPr>
                        <a:lnSpc>
                          <a:spcPct val="115000"/>
                        </a:lnSpc>
                        <a:spcAft>
                          <a:spcPts val="0"/>
                        </a:spcAft>
                      </a:pPr>
                      <a:r>
                        <a:rPr lang="fr-FR" sz="1100" dirty="0">
                          <a:effectLst/>
                        </a:rPr>
                        <a:t>Structuration du service Senior: </a:t>
                      </a:r>
                    </a:p>
                    <a:p>
                      <a:pPr>
                        <a:lnSpc>
                          <a:spcPct val="115000"/>
                        </a:lnSpc>
                        <a:spcAft>
                          <a:spcPts val="0"/>
                        </a:spcAft>
                      </a:pPr>
                      <a:r>
                        <a:rPr lang="fr-FR" sz="1100" dirty="0">
                          <a:effectLst/>
                        </a:rPr>
                        <a:t>développement d'actions/ activités, définir les attentes et les besoins du public.</a:t>
                      </a:r>
                    </a:p>
                    <a:p>
                      <a:pPr>
                        <a:lnSpc>
                          <a:spcPct val="115000"/>
                        </a:lnSpc>
                        <a:spcAft>
                          <a:spcPts val="0"/>
                        </a:spcAft>
                      </a:pPr>
                      <a:r>
                        <a:rPr lang="fr-FR" sz="1100" dirty="0">
                          <a:effectLst/>
                        </a:rPr>
                        <a:t> </a:t>
                      </a:r>
                    </a:p>
                    <a:p>
                      <a:pPr>
                        <a:lnSpc>
                          <a:spcPct val="115000"/>
                        </a:lnSpc>
                        <a:spcAft>
                          <a:spcPts val="0"/>
                        </a:spcAft>
                      </a:pPr>
                      <a:r>
                        <a:rPr lang="fr-FR" sz="1100" dirty="0">
                          <a:effectLst/>
                        </a:rPr>
                        <a:t>Inscription des actions/activités dans le temps et dans une approche globale de la personne.</a:t>
                      </a:r>
                    </a:p>
                    <a:p>
                      <a:pPr>
                        <a:lnSpc>
                          <a:spcPct val="115000"/>
                        </a:lnSpc>
                        <a:spcAft>
                          <a:spcPts val="0"/>
                        </a:spcAft>
                      </a:pPr>
                      <a:r>
                        <a:rPr lang="fr-FR" sz="1100" dirty="0">
                          <a:effectLst/>
                        </a:rPr>
                        <a:t>Accompagner des personnes vers des acteurs relais  et dispositifs de proximité.</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nSpc>
                          <a:spcPct val="115000"/>
                        </a:lnSpc>
                        <a:spcAft>
                          <a:spcPts val="0"/>
                        </a:spcAft>
                      </a:pPr>
                      <a:r>
                        <a:rPr lang="fr-FR" sz="1100" dirty="0">
                          <a:effectLst/>
                        </a:rPr>
                        <a:t> </a:t>
                      </a:r>
                      <a:endParaRPr lang="fr-FR" sz="1100" dirty="0" smtClean="0">
                        <a:effectLst/>
                      </a:endParaRPr>
                    </a:p>
                    <a:p>
                      <a:pPr>
                        <a:lnSpc>
                          <a:spcPct val="115000"/>
                        </a:lnSpc>
                        <a:spcAft>
                          <a:spcPts val="0"/>
                        </a:spcAft>
                      </a:pPr>
                      <a:r>
                        <a:rPr lang="fr-FR" sz="1100" dirty="0" smtClean="0">
                          <a:effectLst/>
                        </a:rPr>
                        <a:t>Enquête </a:t>
                      </a:r>
                      <a:r>
                        <a:rPr lang="fr-FR" sz="1100" dirty="0">
                          <a:effectLst/>
                        </a:rPr>
                        <a:t>d'image auprès de la population et des usagers</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gn="ctr">
                        <a:lnSpc>
                          <a:spcPct val="115000"/>
                        </a:lnSpc>
                        <a:spcAft>
                          <a:spcPts val="0"/>
                        </a:spcAft>
                      </a:pPr>
                      <a:r>
                        <a:rPr lang="fr-FR" sz="1100" dirty="0">
                          <a:effectLst/>
                        </a:rPr>
                        <a:t> </a:t>
                      </a:r>
                    </a:p>
                    <a:p>
                      <a:pPr>
                        <a:lnSpc>
                          <a:spcPct val="115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69" marR="40369" marT="0" marB="0"/>
                </a:tc>
                <a:tc>
                  <a:txBody>
                    <a:bodyPr/>
                    <a:lstStyle/>
                    <a:p>
                      <a:pPr>
                        <a:lnSpc>
                          <a:spcPct val="115000"/>
                        </a:lnSpc>
                        <a:spcAft>
                          <a:spcPts val="0"/>
                        </a:spcAft>
                      </a:pPr>
                      <a:r>
                        <a:rPr lang="fr-FR" sz="1100" dirty="0">
                          <a:effectLst/>
                        </a:rPr>
                        <a:t>Pour les actions décentralisées, la fonction accueil ne l'est pas même si cette fonction généraliste a été en partie assurée par l'animatrice ACF (commune de </a:t>
                      </a:r>
                      <a:r>
                        <a:rPr lang="fr-FR" sz="1100" dirty="0" smtClean="0">
                          <a:effectLst/>
                        </a:rPr>
                        <a:t>Villeneuve-Lès-Avignon </a:t>
                      </a:r>
                      <a:r>
                        <a:rPr lang="fr-FR" sz="1100" dirty="0">
                          <a:effectLst/>
                        </a:rPr>
                        <a:t>tous les jeudis matin) et par les intervenants et bénévoles  lors des activités.</a:t>
                      </a:r>
                    </a:p>
                    <a:p>
                      <a:pPr>
                        <a:lnSpc>
                          <a:spcPct val="115000"/>
                        </a:lnSpc>
                        <a:spcAft>
                          <a:spcPts val="0"/>
                        </a:spcAft>
                      </a:pPr>
                      <a:endParaRPr lang="fr-FR" sz="1100" dirty="0" smtClean="0">
                        <a:effectLst/>
                      </a:endParaRPr>
                    </a:p>
                    <a:p>
                      <a:pPr>
                        <a:lnSpc>
                          <a:spcPct val="115000"/>
                        </a:lnSpc>
                        <a:spcAft>
                          <a:spcPts val="0"/>
                        </a:spcAft>
                      </a:pPr>
                      <a:r>
                        <a:rPr lang="fr-FR" sz="1100" dirty="0" smtClean="0">
                          <a:effectLst/>
                        </a:rPr>
                        <a:t>Des </a:t>
                      </a:r>
                      <a:r>
                        <a:rPr lang="fr-FR" sz="1100" dirty="0">
                          <a:effectLst/>
                        </a:rPr>
                        <a:t>habitants nous font part de leur souhait d'un accueil délocalisé permanent à la VLA. Cette proposition devrait être envisageable pour notre futur projet social.</a:t>
                      </a:r>
                    </a:p>
                    <a:p>
                      <a:pPr>
                        <a:lnSpc>
                          <a:spcPct val="115000"/>
                        </a:lnSpc>
                        <a:spcAft>
                          <a:spcPts val="0"/>
                        </a:spcAft>
                      </a:pPr>
                      <a:r>
                        <a:rPr lang="fr-FR" sz="1100" dirty="0">
                          <a:effectLst/>
                        </a:rPr>
                        <a:t> </a:t>
                      </a:r>
                    </a:p>
                    <a:p>
                      <a:pPr>
                        <a:lnSpc>
                          <a:spcPct val="115000"/>
                        </a:lnSpc>
                        <a:spcAft>
                          <a:spcPts val="0"/>
                        </a:spcAft>
                      </a:pPr>
                      <a:r>
                        <a:rPr lang="fr-FR" sz="1100" dirty="0">
                          <a:effectLst/>
                        </a:rPr>
                        <a:t>Relations insuffisantes avec les Associations et les Communes du Canton. Mieux se faire connaitre lors de nos manifestations.</a:t>
                      </a:r>
                    </a:p>
                    <a:p>
                      <a:pPr>
                        <a:lnSpc>
                          <a:spcPct val="115000"/>
                        </a:lnSpc>
                        <a:spcAft>
                          <a:spcPts val="0"/>
                        </a:spcAft>
                      </a:pPr>
                      <a:r>
                        <a:rPr lang="fr-FR" sz="1100" dirty="0">
                          <a:effectLst/>
                        </a:rPr>
                        <a:t> </a:t>
                      </a:r>
                    </a:p>
                    <a:p>
                      <a:pPr>
                        <a:lnSpc>
                          <a:spcPct val="115000"/>
                        </a:lnSpc>
                        <a:spcAft>
                          <a:spcPts val="0"/>
                        </a:spcAft>
                      </a:pPr>
                      <a:r>
                        <a:rPr lang="fr-FR" sz="1100" dirty="0">
                          <a:effectLst/>
                        </a:rPr>
                        <a:t>L'accueil des seniors le vendredi  suivi de créations variées, d'ateliers et de sorties doit continuer dans les années à venir.</a:t>
                      </a:r>
                    </a:p>
                    <a:p>
                      <a:pPr>
                        <a:lnSpc>
                          <a:spcPct val="115000"/>
                        </a:lnSpc>
                        <a:spcAft>
                          <a:spcPts val="0"/>
                        </a:spcAft>
                      </a:pPr>
                      <a:r>
                        <a:rPr lang="fr-FR" sz="1100" dirty="0">
                          <a:effectLst/>
                        </a:rPr>
                        <a:t>Apporter des réponses en adéquation aux besoins des personnes.</a:t>
                      </a:r>
                    </a:p>
                    <a:p>
                      <a:pPr>
                        <a:lnSpc>
                          <a:spcPct val="115000"/>
                        </a:lnSpc>
                        <a:spcAft>
                          <a:spcPts val="0"/>
                        </a:spcAft>
                      </a:pPr>
                      <a:endParaRPr lang="fr-FR" sz="1100" dirty="0" smtClean="0">
                        <a:effectLst/>
                      </a:endParaRPr>
                    </a:p>
                    <a:p>
                      <a:pPr>
                        <a:lnSpc>
                          <a:spcPct val="115000"/>
                        </a:lnSpc>
                        <a:spcAft>
                          <a:spcPts val="0"/>
                        </a:spcAft>
                      </a:pPr>
                      <a:endParaRPr lang="fr-FR" sz="1100" dirty="0" smtClean="0">
                        <a:effectLst/>
                      </a:endParaRPr>
                    </a:p>
                    <a:p>
                      <a:pPr>
                        <a:lnSpc>
                          <a:spcPct val="115000"/>
                        </a:lnSpc>
                        <a:spcAft>
                          <a:spcPts val="0"/>
                        </a:spcAft>
                      </a:pPr>
                      <a:r>
                        <a:rPr lang="fr-FR" sz="1100" dirty="0" smtClean="0">
                          <a:effectLst/>
                        </a:rPr>
                        <a:t>Manque </a:t>
                      </a:r>
                      <a:r>
                        <a:rPr lang="fr-FR" sz="1100" dirty="0">
                          <a:effectLst/>
                        </a:rPr>
                        <a:t>de signalétique pour trouver les bons interlocuteurs. Il faudrait une fiche précise  des ressources  et offres de services.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369" marR="40369" marT="0" marB="0"/>
                </a:tc>
              </a:tr>
            </a:tbl>
          </a:graphicData>
        </a:graphic>
      </p:graphicFrame>
    </p:spTree>
    <p:extLst>
      <p:ext uri="{BB962C8B-B14F-4D97-AF65-F5344CB8AC3E}">
        <p14:creationId xmlns:p14="http://schemas.microsoft.com/office/powerpoint/2010/main" val="27036505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TM03457496[[fn=Parallaxe]]</Template>
  <TotalTime>359</TotalTime>
  <Words>3654</Words>
  <Application>Microsoft Office PowerPoint</Application>
  <PresentationFormat>Grand écran</PresentationFormat>
  <Paragraphs>650</Paragraphs>
  <Slides>25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Arial</vt:lpstr>
      <vt:lpstr>Calibri</vt:lpstr>
      <vt:lpstr>Calibri Light</vt:lpstr>
      <vt:lpstr>Calibri,Bold</vt:lpstr>
      <vt:lpstr>Oswald</vt:lpstr>
      <vt:lpstr>Symbol</vt:lpstr>
      <vt:lpstr>Times New Roman</vt:lpstr>
      <vt:lpstr>Wingdings</vt:lpstr>
      <vt:lpstr>Thème Office</vt:lpstr>
      <vt:lpstr>Présentation PowerPoint</vt:lpstr>
      <vt:lpstr> Présentation globale du Centre Culturel et Social Tôtout'Arts </vt:lpstr>
      <vt:lpstr> Les centres sociaux en chiffres </vt:lpstr>
      <vt:lpstr>Définition d'un Centre Social  </vt:lpstr>
      <vt:lpstr>Un projet social, quelle utilité? </vt:lpstr>
      <vt:lpstr>La méthodologie du Projet Social du Centre Culturel et Social Tôtout'Arts </vt:lpstr>
      <vt:lpstr>Cadre méthodologique de l’évaluation du projet social Tôtout'Arts</vt:lpstr>
      <vt:lpstr> Les publics accueillis  </vt:lpstr>
      <vt:lpstr>Extraits  de l’évaluation 2015 - 2018</vt:lpstr>
      <vt:lpstr>   LE PARTENARIAT </vt:lpstr>
      <vt:lpstr> PARTICIPATION DES HABITANTS </vt:lpstr>
      <vt:lpstr>     SOLIDARITE  </vt:lpstr>
      <vt:lpstr>  Synthèse relative aux questionnaires usagers </vt:lpstr>
      <vt:lpstr>Présentation PowerPoint</vt:lpstr>
      <vt:lpstr> Diagnostic par les habitants, les partenaires, les professionnels [extrait du diagnostic relatif aux questionnaires]    </vt:lpstr>
      <vt:lpstr>Présentation PowerPoint</vt:lpstr>
      <vt:lpstr>Les quatre orientations du projet social  2019/2023 </vt:lpstr>
      <vt:lpstr>Présentation PowerPoint</vt:lpstr>
      <vt:lpstr>Présentation PowerPoint</vt:lpstr>
      <vt:lpstr>Présentation PowerPoint</vt:lpstr>
      <vt:lpstr>Présentation PowerPoint</vt:lpstr>
      <vt:lpstr> Le référentiel d'évaluation 2019/2023 </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Tôtout'Arts</dc:creator>
  <cp:lastModifiedBy>Alain Tôtout'Arts</cp:lastModifiedBy>
  <cp:revision>51</cp:revision>
  <dcterms:created xsi:type="dcterms:W3CDTF">2019-10-29T09:12:45Z</dcterms:created>
  <dcterms:modified xsi:type="dcterms:W3CDTF">2020-03-02T09:53:46Z</dcterms:modified>
</cp:coreProperties>
</file>